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8"/>
  </p:notesMasterIdLst>
  <p:sldIdLst>
    <p:sldId id="256" r:id="rId2"/>
    <p:sldId id="436" r:id="rId3"/>
    <p:sldId id="437" r:id="rId4"/>
    <p:sldId id="438" r:id="rId5"/>
    <p:sldId id="305" r:id="rId6"/>
    <p:sldId id="272" r:id="rId7"/>
    <p:sldId id="358" r:id="rId8"/>
    <p:sldId id="412" r:id="rId9"/>
    <p:sldId id="413" r:id="rId10"/>
    <p:sldId id="414" r:id="rId11"/>
    <p:sldId id="359" r:id="rId12"/>
    <p:sldId id="360" r:id="rId13"/>
    <p:sldId id="361" r:id="rId14"/>
    <p:sldId id="370" r:id="rId15"/>
    <p:sldId id="362" r:id="rId16"/>
    <p:sldId id="363" r:id="rId17"/>
    <p:sldId id="371" r:id="rId18"/>
    <p:sldId id="374" r:id="rId19"/>
    <p:sldId id="381" r:id="rId20"/>
    <p:sldId id="382" r:id="rId21"/>
    <p:sldId id="364" r:id="rId22"/>
    <p:sldId id="375" r:id="rId23"/>
    <p:sldId id="383" r:id="rId24"/>
    <p:sldId id="398" r:id="rId25"/>
    <p:sldId id="377" r:id="rId26"/>
    <p:sldId id="378" r:id="rId27"/>
    <p:sldId id="379" r:id="rId28"/>
    <p:sldId id="380" r:id="rId29"/>
    <p:sldId id="384" r:id="rId30"/>
    <p:sldId id="385" r:id="rId31"/>
    <p:sldId id="418" r:id="rId32"/>
    <p:sldId id="419" r:id="rId33"/>
    <p:sldId id="420" r:id="rId34"/>
    <p:sldId id="386" r:id="rId35"/>
    <p:sldId id="387" r:id="rId36"/>
    <p:sldId id="399" r:id="rId37"/>
    <p:sldId id="388" r:id="rId38"/>
    <p:sldId id="424" r:id="rId39"/>
    <p:sldId id="389" r:id="rId40"/>
    <p:sldId id="390" r:id="rId41"/>
    <p:sldId id="391" r:id="rId42"/>
    <p:sldId id="392" r:id="rId43"/>
    <p:sldId id="444" r:id="rId44"/>
    <p:sldId id="443" r:id="rId45"/>
    <p:sldId id="393" r:id="rId46"/>
    <p:sldId id="394" r:id="rId47"/>
    <p:sldId id="395" r:id="rId48"/>
    <p:sldId id="396" r:id="rId49"/>
    <p:sldId id="397" r:id="rId50"/>
    <p:sldId id="421" r:id="rId51"/>
    <p:sldId id="422" r:id="rId52"/>
    <p:sldId id="423" r:id="rId53"/>
    <p:sldId id="425" r:id="rId54"/>
    <p:sldId id="426" r:id="rId55"/>
    <p:sldId id="427" r:id="rId56"/>
    <p:sldId id="428" r:id="rId57"/>
    <p:sldId id="429" r:id="rId58"/>
    <p:sldId id="431" r:id="rId59"/>
    <p:sldId id="430" r:id="rId60"/>
    <p:sldId id="432" r:id="rId61"/>
    <p:sldId id="433" r:id="rId62"/>
    <p:sldId id="434" r:id="rId63"/>
    <p:sldId id="435" r:id="rId64"/>
    <p:sldId id="442" r:id="rId65"/>
    <p:sldId id="415" r:id="rId66"/>
    <p:sldId id="416" r:id="rId67"/>
    <p:sldId id="417" r:id="rId68"/>
    <p:sldId id="406" r:id="rId69"/>
    <p:sldId id="407" r:id="rId70"/>
    <p:sldId id="408" r:id="rId71"/>
    <p:sldId id="409" r:id="rId72"/>
    <p:sldId id="410" r:id="rId73"/>
    <p:sldId id="411" r:id="rId74"/>
    <p:sldId id="337" r:id="rId75"/>
    <p:sldId id="338" r:id="rId76"/>
    <p:sldId id="357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FF99"/>
    <a:srgbClr val="FF3300"/>
    <a:srgbClr val="FFFF66"/>
    <a:srgbClr val="FF9933"/>
    <a:srgbClr val="000000"/>
    <a:srgbClr val="C0C0C0"/>
    <a:srgbClr val="800080"/>
    <a:srgbClr val="4B0082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79" autoAdjust="0"/>
  </p:normalViewPr>
  <p:slideViewPr>
    <p:cSldViewPr showGuides="1">
      <p:cViewPr varScale="1">
        <p:scale>
          <a:sx n="76" d="100"/>
          <a:sy n="76" d="100"/>
        </p:scale>
        <p:origin x="102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8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2T03:57:35.70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2T03:57:37.507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2T03:57:40.76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2T03:57:35.70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2T03:57:37.507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2T03:57:40.76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9A39B-7FB5-49C9-BE68-EBC88572BE0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6FBE6-1B43-4D1E-B521-A8F8F4A1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78062E4-9949-46C1-8C0F-9D4B97E56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1A023D-9AA1-4884-9029-A41B0808F2CE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F2995C2-9D4B-415D-9E63-34058E912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41CCA1F-B207-4741-A282-57CF07DBF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7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CB1D343-B6A0-48BC-8AFB-63240C8C2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776F06-5549-44BD-8FAC-6666A892461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E767152-1E97-45A8-AC1C-089AC6EE58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695E979-CDA0-4253-A0B8-948D2B451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5695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E96DC76-44FC-4F47-808D-D7BF3F3C6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5E6941-E0CB-493E-83C6-4EC26BA076E0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40F84E9-F234-4A80-8486-089DE21A22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C4D26BB-133A-441A-B088-D77EE2B65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89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891B4CD-E3F9-4AD2-A06A-6A0ADE960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C9E01FB-E56B-418D-A6C0-BE11F107596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3D29BB7-1AEF-4B3D-9ECE-BE8C84438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FB60B86-BDE5-4E4E-83D3-90263733B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06788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FBE6-1B43-4D1E-B521-A8F8F4A185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99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FBE6-1B43-4D1E-B521-A8F8F4A185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8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FBE6-1B43-4D1E-B521-A8F8F4A185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7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Income effect: The lower price boosts the purchasing power and the consumer can buy </a:t>
            </a:r>
            <a:r>
              <a:rPr lang="en-US" u="sng" dirty="0"/>
              <a:t>more of good 1 </a:t>
            </a:r>
            <a:r>
              <a:rPr lang="en-US" dirty="0"/>
              <a:t>and good 2</a:t>
            </a:r>
          </a:p>
          <a:p>
            <a:endParaRPr lang="en-US" dirty="0"/>
          </a:p>
          <a:p>
            <a:r>
              <a:rPr lang="en-US" dirty="0"/>
              <a:t>Substitution effect: The relative price changed too, good 1 is relatively more expensive than good 2. The consumer will buy </a:t>
            </a:r>
            <a:r>
              <a:rPr lang="en-US" u="sng" dirty="0"/>
              <a:t>less of good 1 </a:t>
            </a:r>
            <a:r>
              <a:rPr lang="en-US" dirty="0"/>
              <a:t>and more of good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FBE6-1B43-4D1E-B521-A8F8F4A185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03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FBE6-1B43-4D1E-B521-A8F8F4A1857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4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3F9942-21A7-405B-9A9F-9805DA278864}" type="slidenum">
              <a:rPr lang="en-CA" altLang="en-US" sz="1200" smtClean="0">
                <a:latin typeface="Tahoma" panose="020B0604030504040204" pitchFamily="34" charset="0"/>
              </a:rPr>
              <a:pPr/>
              <a:t>68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97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6E8040-D76F-4916-A2ED-D935839D109C}" type="slidenum">
              <a:rPr lang="en-CA" altLang="en-US" sz="1200" smtClean="0">
                <a:latin typeface="Tahoma" panose="020B0604030504040204" pitchFamily="34" charset="0"/>
              </a:rPr>
              <a:pPr/>
              <a:t>69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865B91F-EC6E-4678-B8D9-C92AB6064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2B9DB7-CD18-4671-AEEB-4AF6908F58D8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409706E-AAFF-4F40-932F-703E332B7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DC31C69-6EBD-479B-B591-7AF6EF2F6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87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C77D1B-0F6D-4B5B-B381-90D5A5372A4C}" type="slidenum">
              <a:rPr lang="en-CA" altLang="en-US" sz="1200" smtClean="0">
                <a:latin typeface="Tahoma" panose="020B0604030504040204" pitchFamily="34" charset="0"/>
              </a:rPr>
              <a:pPr/>
              <a:t>70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55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F9B3C5-C24C-49F7-941A-672877DE98FF}" type="slidenum">
              <a:rPr lang="en-CA" altLang="en-US" sz="1200" smtClean="0">
                <a:latin typeface="Tahoma" panose="020B0604030504040204" pitchFamily="34" charset="0"/>
              </a:rPr>
              <a:pPr/>
              <a:t>71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15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6C5EF2-C33C-4DB6-A833-AB561F2121CE}" type="slidenum">
              <a:rPr lang="en-CA" altLang="en-US" sz="1200" smtClean="0">
                <a:latin typeface="Tahoma" panose="020B0604030504040204" pitchFamily="34" charset="0"/>
              </a:rPr>
              <a:pPr/>
              <a:t>72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34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F5457F-C9F9-4F0E-8D78-12E7359C44A2}" type="slidenum">
              <a:rPr lang="en-CA" altLang="en-US" sz="1200" smtClean="0">
                <a:latin typeface="Tahoma" panose="020B0604030504040204" pitchFamily="34" charset="0"/>
              </a:rPr>
              <a:pPr/>
              <a:t>73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4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39B0493-CAEF-4337-954C-AC2A2528C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BDF25B-8D54-463E-865A-4486EFA46C22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BDD6618-2A99-459C-BCFE-F4E3366C0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A5BB57B-E5FA-4B5A-8755-A9A613AFD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8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B1C080A-66C0-4583-A12B-61E073842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844567-F1D1-42F3-88AF-221140516CC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1121B5B-859B-4B59-B577-C4F904635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4F7C239-458F-4B71-B833-9719C4935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i="1" dirty="0"/>
              <a:t>The budget line is like a restaurant menu.</a:t>
            </a:r>
            <a:r>
              <a:rPr lang="en-US" altLang="en-US" dirty="0"/>
              <a:t> This example has been well received: Emphasize that the consumer’s budget line is like a </a:t>
            </a:r>
            <a:r>
              <a:rPr lang="en-US" altLang="en-US" i="1" dirty="0"/>
              <a:t>menu</a:t>
            </a:r>
            <a:r>
              <a:rPr lang="en-US" altLang="en-US" dirty="0"/>
              <a:t> showing what affordable combinations of food and drink are available to the consumer. Ask them to compare the relative prices between two goods: food and drink and depict the affordable combinations a diner </a:t>
            </a:r>
            <a:r>
              <a:rPr lang="en-US" altLang="en-US" i="1" dirty="0"/>
              <a:t>can</a:t>
            </a:r>
            <a:r>
              <a:rPr lang="en-US" altLang="en-US" dirty="0"/>
              <a:t> purchase with a set income.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03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1B3F8EB-6554-43B9-A4BF-0B5BECB763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FEA1EC-4D95-4766-8771-AB39FAF559F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770A3E8-2A7D-4868-B2E3-E19E3C23B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CEEF1E3-15F1-4AA4-A0C2-C0E93FAF7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99864A6-FD4C-49D2-84FA-921EE0FE6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C80B9-17EE-4A41-9BE9-655677A7BEA1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7BB100C-EA7F-42BA-9112-D8BF9C4AA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F2043D8-72FF-4649-A474-CF07BAA76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2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4985B4D-2A7B-41D1-ACA2-F7828FE72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17B8810-C391-4C5A-9BF8-C3962C5D8FE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CD8F49A-5CD8-4B5A-AB48-7A4A5E8BF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03D342E-D848-4ACE-B765-2FE98FE43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4705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4985B4D-2A7B-41D1-ACA2-F7828FE72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17B8810-C391-4C5A-9BF8-C3962C5D8FE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CD8F49A-5CD8-4B5A-AB48-7A4A5E8BF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03D342E-D848-4ACE-B765-2FE98FE43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9311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EE51367-F3E4-498D-9CDB-180296E12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D19B6C-1EA4-4014-ADEA-FC546A6F9C5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5B2181E-BFE8-4B06-B51A-8C0286D019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A063550-2E22-4F7A-9C87-D91114EAF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0956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CC28-8B1E-4599-9F8C-5DCEF1669205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4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4F88-10A8-4A9A-9510-CD53AF549122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0273-6083-4368-9C2A-4BCFFEFA6AE4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12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84000"/>
            <a:ext cx="3887788" cy="4144963"/>
          </a:xfrm>
          <a:prstGeom prst="rect">
            <a:avLst/>
          </a:prstGeom>
        </p:spPr>
        <p:txBody>
          <a:bodyPr/>
          <a:lstStyle>
            <a:lvl1pPr marL="10800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>
                <a:solidFill>
                  <a:srgbClr val="009CAF"/>
                </a:solidFill>
              </a:defRPr>
            </a:lvl1pPr>
            <a:lvl2pPr marL="108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632492179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15715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1338-459A-427C-8B94-C43921D42116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3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A2A3-CDCD-4FDE-9745-623B29E3A548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436D-633B-4297-9C49-D630443C2010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1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08B1-4CF3-42FA-8348-6323B08D2D34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AB22-7B19-4749-9535-D4BC3210FB0F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0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4303-6760-4EB7-AF71-10CC6A149F2A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03D8-CD3F-4875-9AAE-F9F9F6C57520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CE4-F46F-4036-8A00-351B42198725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850F-2234-4625-819F-1E2B4D917440}" type="datetime8">
              <a:rPr lang="en-US" smtClean="0"/>
              <a:t>9/24/2019 11:47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4644-26CD-4B5B-BEBE-1EB97917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8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customXml" Target="../ink/ink1.xml"/><Relationship Id="rId4" Type="http://schemas.openxmlformats.org/officeDocument/2006/relationships/image" Target="../media/image39.tmp"/><Relationship Id="rId9" Type="http://schemas.openxmlformats.org/officeDocument/2006/relationships/customXml" Target="../ink/ink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39.tmp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5" Type="http://schemas.openxmlformats.org/officeDocument/2006/relationships/image" Target="../media/image48.png"/><Relationship Id="rId4" Type="http://schemas.openxmlformats.org/officeDocument/2006/relationships/customXml" Target="../ink/ink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0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Choice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Principles of Economics</a:t>
            </a:r>
          </a:p>
        </p:txBody>
      </p:sp>
    </p:spTree>
    <p:extLst>
      <p:ext uri="{BB962C8B-B14F-4D97-AF65-F5344CB8AC3E}">
        <p14:creationId xmlns:p14="http://schemas.microsoft.com/office/powerpoint/2010/main" val="213105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13A0-9BE1-4332-B22D-349EFD48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4F15E-7BB8-4287-B92F-067315D7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Total Utility</a:t>
            </a:r>
          </a:p>
          <a:p>
            <a:pPr lvl="1"/>
            <a:r>
              <a:rPr lang="en-US" dirty="0"/>
              <a:t>Amount of satisfaction from consuming some specific quantity </a:t>
            </a:r>
          </a:p>
          <a:p>
            <a:pPr lvl="1"/>
            <a:endParaRPr lang="en-US" dirty="0"/>
          </a:p>
          <a:p>
            <a:r>
              <a:rPr lang="en-US" dirty="0"/>
              <a:t>Marginal utility</a:t>
            </a:r>
          </a:p>
          <a:p>
            <a:pPr lvl="1"/>
            <a:r>
              <a:rPr lang="en-US" dirty="0"/>
              <a:t>Extra satisfaction from consuming one more unit</a:t>
            </a:r>
          </a:p>
          <a:p>
            <a:pPr lvl="1"/>
            <a:r>
              <a:rPr lang="en-US" dirty="0"/>
              <a:t>Ex. Newspapers</a:t>
            </a:r>
          </a:p>
          <a:p>
            <a:endParaRPr lang="en-US" dirty="0"/>
          </a:p>
          <a:p>
            <a:r>
              <a:rPr lang="en-US" dirty="0"/>
              <a:t>Law of diminishing marginal utility</a:t>
            </a:r>
          </a:p>
          <a:p>
            <a:pPr lvl="1"/>
            <a:r>
              <a:rPr lang="en-US" dirty="0"/>
              <a:t>Utility declines as a consumer acquires additional units of a good.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C6D63-3CA7-45A7-A9B7-CF9F3D41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a scarce resource</a:t>
            </a:r>
          </a:p>
          <a:p>
            <a:pPr lvl="1"/>
            <a:r>
              <a:rPr lang="en-US" dirty="0"/>
              <a:t>If you want more of something</a:t>
            </a:r>
          </a:p>
          <a:p>
            <a:pPr lvl="1"/>
            <a:r>
              <a:rPr lang="en-US" dirty="0"/>
              <a:t>You must sacrifice other choices</a:t>
            </a:r>
          </a:p>
          <a:p>
            <a:pPr lvl="1"/>
            <a:endParaRPr lang="en-US" dirty="0"/>
          </a:p>
          <a:p>
            <a:r>
              <a:rPr lang="en-US" dirty="0"/>
              <a:t>The budget constraint captures that tradeoff</a:t>
            </a:r>
          </a:p>
          <a:p>
            <a:pPr lvl="1"/>
            <a:r>
              <a:rPr lang="en-US" dirty="0"/>
              <a:t>Shows what a consumer can afford</a:t>
            </a:r>
          </a:p>
          <a:p>
            <a:pPr lvl="1"/>
            <a:r>
              <a:rPr lang="en-US" dirty="0"/>
              <a:t>Given the consumer’s income and a set of prices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91AD8-FDE5-49D5-BE8C-FE40CDBA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1" descr="Fig09.01taba.gif">
            <a:extLst>
              <a:ext uri="{FF2B5EF4-FFF2-40B4-BE49-F238E27FC236}">
                <a16:creationId xmlns:a16="http://schemas.microsoft.com/office/drawing/2014/main" id="{0B287872-DEE1-458D-80B6-3E4C9F593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4" y="2368873"/>
            <a:ext cx="86582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09.01tabb.gif">
            <a:extLst>
              <a:ext uri="{FF2B5EF4-FFF2-40B4-BE49-F238E27FC236}">
                <a16:creationId xmlns:a16="http://schemas.microsoft.com/office/drawing/2014/main" id="{5ECE7CC2-4CB7-49AD-9190-F92302C34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4" y="2368873"/>
            <a:ext cx="86582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09.01tabc.gif">
            <a:extLst>
              <a:ext uri="{FF2B5EF4-FFF2-40B4-BE49-F238E27FC236}">
                <a16:creationId xmlns:a16="http://schemas.microsoft.com/office/drawing/2014/main" id="{AF919A47-7FAC-47C1-B48D-B399A323E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4" y="2368873"/>
            <a:ext cx="86582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09.01tabd.gif">
            <a:extLst>
              <a:ext uri="{FF2B5EF4-FFF2-40B4-BE49-F238E27FC236}">
                <a16:creationId xmlns:a16="http://schemas.microsoft.com/office/drawing/2014/main" id="{D0584FF2-1E8A-4A7A-BC28-FAB12712E9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4" y="2368873"/>
            <a:ext cx="86582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Fig09.01tabe.gif">
            <a:extLst>
              <a:ext uri="{FF2B5EF4-FFF2-40B4-BE49-F238E27FC236}">
                <a16:creationId xmlns:a16="http://schemas.microsoft.com/office/drawing/2014/main" id="{CE0EC954-8A95-44BD-AA51-8F673DB431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4" y="2368873"/>
            <a:ext cx="86582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ig09.01tabf.gif">
            <a:extLst>
              <a:ext uri="{FF2B5EF4-FFF2-40B4-BE49-F238E27FC236}">
                <a16:creationId xmlns:a16="http://schemas.microsoft.com/office/drawing/2014/main" id="{B49B4104-BA21-470B-BC93-E28CFDA2AB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4" y="2368873"/>
            <a:ext cx="86582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g09.01tabg.gif">
            <a:extLst>
              <a:ext uri="{FF2B5EF4-FFF2-40B4-BE49-F238E27FC236}">
                <a16:creationId xmlns:a16="http://schemas.microsoft.com/office/drawing/2014/main" id="{635184FD-C972-4D47-9129-887A10D39D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4" y="2368873"/>
            <a:ext cx="86582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3">
            <a:extLst>
              <a:ext uri="{FF2B5EF4-FFF2-40B4-BE49-F238E27FC236}">
                <a16:creationId xmlns:a16="http://schemas.microsoft.com/office/drawing/2014/main" id="{52845BBF-58A7-4FA1-82A6-3036D772FA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869" y="1239915"/>
            <a:ext cx="8450262" cy="4144963"/>
          </a:xfrm>
        </p:spPr>
        <p:txBody>
          <a:bodyPr/>
          <a:lstStyle/>
          <a:p>
            <a:pPr marL="107950"/>
            <a:r>
              <a:rPr lang="en-US" altLang="en-US" dirty="0">
                <a:solidFill>
                  <a:schemeClr val="tx1"/>
                </a:solidFill>
              </a:rPr>
              <a:t>Lisa has $40 to spend, the price of a movie is $8 and the price of soda is $4 a case.</a:t>
            </a:r>
          </a:p>
          <a:p>
            <a:pPr marL="107950" lvl="1" eaLnBrk="1" hangingPunct="1"/>
            <a:endParaRPr lang="en-US" altLang="en-US" sz="2000" dirty="0"/>
          </a:p>
          <a:p>
            <a:pPr marL="107950" lvl="1" eaLnBrk="1" hangingPunct="1"/>
            <a:endParaRPr lang="en-US" altLang="en-US" sz="2000" dirty="0"/>
          </a:p>
          <a:p>
            <a:pPr marL="107950" lvl="1" eaLnBrk="1" hangingPunct="1"/>
            <a:endParaRPr lang="en-US" altLang="en-US" sz="2000" dirty="0"/>
          </a:p>
        </p:txBody>
      </p:sp>
      <p:sp>
        <p:nvSpPr>
          <p:cNvPr id="17418" name="Rectangle 18">
            <a:extLst>
              <a:ext uri="{FF2B5EF4-FFF2-40B4-BE49-F238E27FC236}">
                <a16:creationId xmlns:a16="http://schemas.microsoft.com/office/drawing/2014/main" id="{F3A4C5E8-762C-4BA0-ACCD-88780703E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/>
              <a:t>Consumption Choices</a:t>
            </a:r>
          </a:p>
        </p:txBody>
      </p:sp>
    </p:spTree>
    <p:extLst>
      <p:ext uri="{BB962C8B-B14F-4D97-AF65-F5344CB8AC3E}">
        <p14:creationId xmlns:p14="http://schemas.microsoft.com/office/powerpoint/2010/main" val="1854722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>
            <a:extLst>
              <a:ext uri="{FF2B5EF4-FFF2-40B4-BE49-F238E27FC236}">
                <a16:creationId xmlns:a16="http://schemas.microsoft.com/office/drawing/2014/main" id="{096C4816-A42B-47C6-9D22-062A958F72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1584325"/>
            <a:ext cx="3754437" cy="5273675"/>
          </a:xfrm>
        </p:spPr>
        <p:txBody>
          <a:bodyPr>
            <a:normAutofit fontScale="77500" lnSpcReduction="20000"/>
          </a:bodyPr>
          <a:lstStyle/>
          <a:p>
            <a:pPr marL="461963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Lisa can afford any of the combinations at the points </a:t>
            </a:r>
            <a:r>
              <a:rPr lang="en-US" altLang="en-US" i="1" dirty="0">
                <a:solidFill>
                  <a:schemeClr val="tx1"/>
                </a:solidFill>
              </a:rPr>
              <a:t>A </a:t>
            </a:r>
            <a:r>
              <a:rPr lang="en-US" altLang="en-US" dirty="0">
                <a:solidFill>
                  <a:schemeClr val="tx1"/>
                </a:solidFill>
              </a:rPr>
              <a:t>to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 marL="461963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Some goods are indivisible and must be bought in whole units at the points marked.</a:t>
            </a:r>
          </a:p>
          <a:p>
            <a:pPr marL="461963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Other goods are divisible goods and can be bought in any quantity.</a:t>
            </a:r>
          </a:p>
          <a:p>
            <a:pPr marL="461963" indent="-457200" eaLnBrk="1" hangingPunct="1"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schemeClr val="tx1"/>
                </a:solidFill>
              </a:rPr>
              <a:t>The line through points </a:t>
            </a:r>
            <a:r>
              <a:rPr lang="en-AU" altLang="en-US" i="1" dirty="0">
                <a:solidFill>
                  <a:schemeClr val="tx1"/>
                </a:solidFill>
              </a:rPr>
              <a:t>A</a:t>
            </a:r>
            <a:r>
              <a:rPr lang="en-AU" altLang="en-US" dirty="0">
                <a:solidFill>
                  <a:schemeClr val="tx1"/>
                </a:solidFill>
              </a:rPr>
              <a:t> to </a:t>
            </a:r>
            <a:r>
              <a:rPr lang="en-AU" altLang="en-US" i="1" dirty="0">
                <a:solidFill>
                  <a:schemeClr val="tx1"/>
                </a:solidFill>
              </a:rPr>
              <a:t>F</a:t>
            </a:r>
            <a:r>
              <a:rPr lang="en-AU" altLang="en-US" dirty="0">
                <a:solidFill>
                  <a:schemeClr val="tx1"/>
                </a:solidFill>
              </a:rPr>
              <a:t> is Lisa’s budget line.</a:t>
            </a:r>
            <a:endParaRPr lang="en-US" altLang="en-US" dirty="0">
              <a:solidFill>
                <a:schemeClr val="tx1"/>
              </a:solidFill>
            </a:endParaRPr>
          </a:p>
          <a:p>
            <a:pPr marL="107950" lvl="1" eaLnBrk="1" hangingPunct="1"/>
            <a:endParaRPr lang="en-US" altLang="en-US" sz="2000" dirty="0"/>
          </a:p>
          <a:p>
            <a:pPr marL="107950" lvl="1" eaLnBrk="1" hangingPunct="1"/>
            <a:endParaRPr lang="en-US" altLang="en-US" sz="2000" dirty="0"/>
          </a:p>
          <a:p>
            <a:pPr marL="107950" lvl="1" eaLnBrk="1" hangingPunct="1"/>
            <a:endParaRPr lang="en-US" altLang="en-US" sz="2000" dirty="0"/>
          </a:p>
        </p:txBody>
      </p:sp>
      <p:sp>
        <p:nvSpPr>
          <p:cNvPr id="21507" name="Rectangle 18">
            <a:extLst>
              <a:ext uri="{FF2B5EF4-FFF2-40B4-BE49-F238E27FC236}">
                <a16:creationId xmlns:a16="http://schemas.microsoft.com/office/drawing/2014/main" id="{BAC77488-CB48-45BB-A1DF-38C5CA81C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/>
              <a:t>Consumption Choices</a:t>
            </a:r>
          </a:p>
        </p:txBody>
      </p:sp>
      <p:pic>
        <p:nvPicPr>
          <p:cNvPr id="21508" name="Picture 9" descr="Fig09.01a.gif">
            <a:extLst>
              <a:ext uri="{FF2B5EF4-FFF2-40B4-BE49-F238E27FC236}">
                <a16:creationId xmlns:a16="http://schemas.microsoft.com/office/drawing/2014/main" id="{B1AA1BE3-9881-4470-9D77-7FA88422F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3" descr="Fig09.01b.gif">
            <a:extLst>
              <a:ext uri="{FF2B5EF4-FFF2-40B4-BE49-F238E27FC236}">
                <a16:creationId xmlns:a16="http://schemas.microsoft.com/office/drawing/2014/main" id="{70A2F92B-1A1B-453B-AE43-DFF519E31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 descr="Fig09.01c.gif">
            <a:extLst>
              <a:ext uri="{FF2B5EF4-FFF2-40B4-BE49-F238E27FC236}">
                <a16:creationId xmlns:a16="http://schemas.microsoft.com/office/drawing/2014/main" id="{DE507A5A-08EA-44D7-9BA4-E905533A3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5" descr="Fig09.01d.gif">
            <a:extLst>
              <a:ext uri="{FF2B5EF4-FFF2-40B4-BE49-F238E27FC236}">
                <a16:creationId xmlns:a16="http://schemas.microsoft.com/office/drawing/2014/main" id="{8319B4E1-B18F-49F9-8331-4FC4C7BC6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6" descr="Fig09.01e.gif">
            <a:extLst>
              <a:ext uri="{FF2B5EF4-FFF2-40B4-BE49-F238E27FC236}">
                <a16:creationId xmlns:a16="http://schemas.microsoft.com/office/drawing/2014/main" id="{FAB8A392-B8B6-43B7-87A2-864C213BB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7" descr="Fig09.01f.gif">
            <a:extLst>
              <a:ext uri="{FF2B5EF4-FFF2-40B4-BE49-F238E27FC236}">
                <a16:creationId xmlns:a16="http://schemas.microsoft.com/office/drawing/2014/main" id="{E4631CD4-D6B9-4B82-858A-CE587FF20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8" descr="Fig09.01g.gif">
            <a:extLst>
              <a:ext uri="{FF2B5EF4-FFF2-40B4-BE49-F238E27FC236}">
                <a16:creationId xmlns:a16="http://schemas.microsoft.com/office/drawing/2014/main" id="{11AC0474-7942-4214-ADF0-FF5BE96428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Fig09.01h.gif">
            <a:extLst>
              <a:ext uri="{FF2B5EF4-FFF2-40B4-BE49-F238E27FC236}">
                <a16:creationId xmlns:a16="http://schemas.microsoft.com/office/drawing/2014/main" id="{2D01EE67-7697-47AD-8421-B9D334D4D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Fig09.01i.gif">
            <a:extLst>
              <a:ext uri="{FF2B5EF4-FFF2-40B4-BE49-F238E27FC236}">
                <a16:creationId xmlns:a16="http://schemas.microsoft.com/office/drawing/2014/main" id="{B63F4935-C3AD-47E7-AD9D-A6734BFC43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461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BC32E82-C78E-426A-A301-718FB12D0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Budget Constraint 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E150E34E-5AA6-4A48-A1C2-D1295F38DD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buNone/>
            </a:pPr>
            <a:r>
              <a:rPr lang="en-US" sz="3200" dirty="0"/>
              <a:t>Budget Constraint (line)</a:t>
            </a:r>
          </a:p>
          <a:p>
            <a:pPr marL="857250" lvl="2" indent="-457200"/>
            <a:r>
              <a:rPr lang="en-US" sz="2800" dirty="0"/>
              <a:t>The set of all combinations of goods and services that a consumer can purchase when spending all of their available income. </a:t>
            </a:r>
          </a:p>
          <a:p>
            <a:pPr marL="1314450" lvl="3" indent="-457200"/>
            <a:r>
              <a:rPr lang="en-US" sz="2400" dirty="0"/>
              <a:t>Fixed, limited amount of income consumers have to spend</a:t>
            </a:r>
          </a:p>
          <a:p>
            <a:pPr marL="0" lvl="1" indent="0">
              <a:buNone/>
            </a:pPr>
            <a:r>
              <a:rPr lang="en-US" sz="3200" dirty="0"/>
              <a:t>For simplicity, assume only 2 goods</a:t>
            </a:r>
            <a:endParaRPr sz="3200" dirty="0"/>
          </a:p>
          <a:p>
            <a:pPr marL="107950" lvl="1" eaLnBrk="1" hangingPunct="1"/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D29C3D-F2CA-41F0-A9E0-37746CAC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615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>
            <a:extLst>
              <a:ext uri="{FF2B5EF4-FFF2-40B4-BE49-F238E27FC236}">
                <a16:creationId xmlns:a16="http://schemas.microsoft.com/office/drawing/2014/main" id="{4A8E96F2-D928-421E-B0D3-B626E15C2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1584325"/>
            <a:ext cx="3887787" cy="4968875"/>
          </a:xfrm>
        </p:spPr>
        <p:txBody>
          <a:bodyPr>
            <a:normAutofit/>
          </a:bodyPr>
          <a:lstStyle/>
          <a:p>
            <a:pPr marL="565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The budget line is a constraint on Lisa’s consumption choices.</a:t>
            </a:r>
          </a:p>
          <a:p>
            <a:pPr marL="565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Lisa can afford any point on her budget line or inside it.</a:t>
            </a:r>
          </a:p>
          <a:p>
            <a:pPr marL="565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Lisa cannot afford any point outside her budget line</a:t>
            </a:r>
            <a:r>
              <a:rPr lang="en-US" altLang="en-US" sz="2000" dirty="0"/>
              <a:t>.</a:t>
            </a:r>
          </a:p>
          <a:p>
            <a:pPr marL="107950" lvl="1" eaLnBrk="1" hangingPunct="1"/>
            <a:endParaRPr lang="en-US" altLang="en-US" dirty="0"/>
          </a:p>
        </p:txBody>
      </p:sp>
      <p:sp>
        <p:nvSpPr>
          <p:cNvPr id="23555" name="Rectangle 12">
            <a:extLst>
              <a:ext uri="{FF2B5EF4-FFF2-40B4-BE49-F238E27FC236}">
                <a16:creationId xmlns:a16="http://schemas.microsoft.com/office/drawing/2014/main" id="{EB1102BE-5F2B-42A3-88DD-8019B0CB8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/>
              <a:t>Consumption Choices</a:t>
            </a:r>
          </a:p>
        </p:txBody>
      </p:sp>
      <p:pic>
        <p:nvPicPr>
          <p:cNvPr id="23556" name="Picture 9" descr="Fig09.01a.gif">
            <a:extLst>
              <a:ext uri="{FF2B5EF4-FFF2-40B4-BE49-F238E27FC236}">
                <a16:creationId xmlns:a16="http://schemas.microsoft.com/office/drawing/2014/main" id="{A346E6D9-B651-4F25-AE05-A3269A53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6" descr="Fig09.01b.gif">
            <a:extLst>
              <a:ext uri="{FF2B5EF4-FFF2-40B4-BE49-F238E27FC236}">
                <a16:creationId xmlns:a16="http://schemas.microsoft.com/office/drawing/2014/main" id="{2D5F7AC5-83FC-42DF-B0F9-974488605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7" descr="Fig09.01c.gif">
            <a:extLst>
              <a:ext uri="{FF2B5EF4-FFF2-40B4-BE49-F238E27FC236}">
                <a16:creationId xmlns:a16="http://schemas.microsoft.com/office/drawing/2014/main" id="{184C78FA-9549-44F1-B401-1D11B9CF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8" descr="Fig09.01d.gif">
            <a:extLst>
              <a:ext uri="{FF2B5EF4-FFF2-40B4-BE49-F238E27FC236}">
                <a16:creationId xmlns:a16="http://schemas.microsoft.com/office/drawing/2014/main" id="{3AD40F39-8654-442E-8671-85D75D005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9" descr="Fig09.01e.gif">
            <a:extLst>
              <a:ext uri="{FF2B5EF4-FFF2-40B4-BE49-F238E27FC236}">
                <a16:creationId xmlns:a16="http://schemas.microsoft.com/office/drawing/2014/main" id="{8D9F1B7E-2346-4462-8E41-8B0E606A4C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0" descr="Fig09.01f.gif">
            <a:extLst>
              <a:ext uri="{FF2B5EF4-FFF2-40B4-BE49-F238E27FC236}">
                <a16:creationId xmlns:a16="http://schemas.microsoft.com/office/drawing/2014/main" id="{AD4EC3A4-8725-487F-ABF1-CAEE6CDFE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1" descr="Fig09.01g.gif">
            <a:extLst>
              <a:ext uri="{FF2B5EF4-FFF2-40B4-BE49-F238E27FC236}">
                <a16:creationId xmlns:a16="http://schemas.microsoft.com/office/drawing/2014/main" id="{439EF624-2B31-4A40-8132-A2C790544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2" descr="Fig09.01h.gif">
            <a:extLst>
              <a:ext uri="{FF2B5EF4-FFF2-40B4-BE49-F238E27FC236}">
                <a16:creationId xmlns:a16="http://schemas.microsoft.com/office/drawing/2014/main" id="{B3B3420F-474B-4AF5-A284-7DE63FE1F9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3" descr="Fig09.01i.gif">
            <a:extLst>
              <a:ext uri="{FF2B5EF4-FFF2-40B4-BE49-F238E27FC236}">
                <a16:creationId xmlns:a16="http://schemas.microsoft.com/office/drawing/2014/main" id="{D6380207-BBBA-464E-A0B6-91B6B05693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Fig09.01j.gif">
            <a:extLst>
              <a:ext uri="{FF2B5EF4-FFF2-40B4-BE49-F238E27FC236}">
                <a16:creationId xmlns:a16="http://schemas.microsoft.com/office/drawing/2014/main" id="{AF7CBA23-9687-432D-B052-CFCE13D1F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Fig09.01k.gif">
            <a:extLst>
              <a:ext uri="{FF2B5EF4-FFF2-40B4-BE49-F238E27FC236}">
                <a16:creationId xmlns:a16="http://schemas.microsoft.com/office/drawing/2014/main" id="{9C14584E-2F0B-405E-88F7-562C1EA393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67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365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Figtab08.01a.gif">
            <a:extLst>
              <a:ext uri="{FF2B5EF4-FFF2-40B4-BE49-F238E27FC236}">
                <a16:creationId xmlns:a16="http://schemas.microsoft.com/office/drawing/2014/main" id="{08D8E97C-A5F5-4D25-92EB-6E1639DD8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47813"/>
            <a:ext cx="8783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tab08.01b.gif">
            <a:extLst>
              <a:ext uri="{FF2B5EF4-FFF2-40B4-BE49-F238E27FC236}">
                <a16:creationId xmlns:a16="http://schemas.microsoft.com/office/drawing/2014/main" id="{B69585B2-40FB-4A99-85C1-876E8EEC6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47813"/>
            <a:ext cx="8783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tab08.01c.gif">
            <a:extLst>
              <a:ext uri="{FF2B5EF4-FFF2-40B4-BE49-F238E27FC236}">
                <a16:creationId xmlns:a16="http://schemas.microsoft.com/office/drawing/2014/main" id="{69F44911-DFA5-4EFF-9B19-AB5135692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47813"/>
            <a:ext cx="8783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Figtab08.01d.gif">
            <a:extLst>
              <a:ext uri="{FF2B5EF4-FFF2-40B4-BE49-F238E27FC236}">
                <a16:creationId xmlns:a16="http://schemas.microsoft.com/office/drawing/2014/main" id="{60E1D354-ABCD-49DA-A929-E1D59A0DB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47813"/>
            <a:ext cx="8783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igtab08.01e.gif">
            <a:extLst>
              <a:ext uri="{FF2B5EF4-FFF2-40B4-BE49-F238E27FC236}">
                <a16:creationId xmlns:a16="http://schemas.microsoft.com/office/drawing/2014/main" id="{352B6D0E-BFB9-4B9F-BE95-2B5B7D947F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47813"/>
            <a:ext cx="8783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gtab08.01f.gif">
            <a:extLst>
              <a:ext uri="{FF2B5EF4-FFF2-40B4-BE49-F238E27FC236}">
                <a16:creationId xmlns:a16="http://schemas.microsoft.com/office/drawing/2014/main" id="{DF071E95-0367-4A11-A72E-FDD149A94E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47813"/>
            <a:ext cx="8783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Figtab08.01g.gif">
            <a:extLst>
              <a:ext uri="{FF2B5EF4-FFF2-40B4-BE49-F238E27FC236}">
                <a16:creationId xmlns:a16="http://schemas.microsoft.com/office/drawing/2014/main" id="{630E8E98-0F38-4829-8DDF-6A57D55AB4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47813"/>
            <a:ext cx="8783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Figtab08.01h.gif">
            <a:extLst>
              <a:ext uri="{FF2B5EF4-FFF2-40B4-BE49-F238E27FC236}">
                <a16:creationId xmlns:a16="http://schemas.microsoft.com/office/drawing/2014/main" id="{B5AC62C2-9AB4-4789-9614-57953B88AB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47813"/>
            <a:ext cx="8783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Figtab08.01i.gif">
            <a:extLst>
              <a:ext uri="{FF2B5EF4-FFF2-40B4-BE49-F238E27FC236}">
                <a16:creationId xmlns:a16="http://schemas.microsoft.com/office/drawing/2014/main" id="{CD2DE733-70FC-4CE8-9C56-F038717472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47813"/>
            <a:ext cx="8783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Figtab08.01j.gif">
            <a:extLst>
              <a:ext uri="{FF2B5EF4-FFF2-40B4-BE49-F238E27FC236}">
                <a16:creationId xmlns:a16="http://schemas.microsoft.com/office/drawing/2014/main" id="{BBE66B3C-4AAB-4423-AD90-3C6E7EE34E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47813"/>
            <a:ext cx="8783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Figtab08.01k.gif">
            <a:extLst>
              <a:ext uri="{FF2B5EF4-FFF2-40B4-BE49-F238E27FC236}">
                <a16:creationId xmlns:a16="http://schemas.microsoft.com/office/drawing/2014/main" id="{C8A4D143-25FE-405B-BD90-A58A89E7DE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47813"/>
            <a:ext cx="8783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53472-F148-4F24-BC17-1BC62B62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96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CC94D101-50DF-4614-A1C5-A151B52CF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962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Budget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27" name="Rectangle 3">
                <a:extLst>
                  <a:ext uri="{FF2B5EF4-FFF2-40B4-BE49-F238E27FC236}">
                    <a16:creationId xmlns:a16="http://schemas.microsoft.com/office/drawing/2014/main" id="{90A8F7BB-2942-4BA7-B7C2-4F988D93F13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6374" y="1609593"/>
                <a:ext cx="4537255" cy="4525963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𝐼𝑛𝑐𝑜𝑚𝑒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𝐸𝑥𝑝𝑒𝑛𝑑𝑖𝑡𝑢𝑟𝑒</m:t>
                      </m:r>
                    </m:oMath>
                  </m:oMathPara>
                </a14:m>
                <a:endParaRPr lang="en-US" altLang="en-US" b="0" i="1" dirty="0">
                  <a:solidFill>
                    <a:schemeClr val="tx1"/>
                  </a:solidFill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en-US" b="0" i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</mc:Choice>
        <mc:Fallback xmlns="">
          <p:sp>
            <p:nvSpPr>
              <p:cNvPr id="205827" name="Rectangle 3">
                <a:extLst>
                  <a:ext uri="{FF2B5EF4-FFF2-40B4-BE49-F238E27FC236}">
                    <a16:creationId xmlns:a16="http://schemas.microsoft.com/office/drawing/2014/main" id="{90A8F7BB-2942-4BA7-B7C2-4F988D93F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374" y="1609593"/>
                <a:ext cx="4537255" cy="45259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2E0E4AE-A9BD-4120-A175-AD8E07C796C9}"/>
              </a:ext>
            </a:extLst>
          </p:cNvPr>
          <p:cNvSpPr txBox="1">
            <a:spLocks noChangeArrowheads="1"/>
          </p:cNvSpPr>
          <p:nvPr/>
        </p:nvSpPr>
        <p:spPr>
          <a:xfrm>
            <a:off x="4684871" y="1593934"/>
            <a:ext cx="4459129" cy="495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 dirty="0"/>
              <a:t>I</a:t>
            </a:r>
            <a:r>
              <a:rPr lang="en-US" altLang="en-US" dirty="0"/>
              <a:t> is income</a:t>
            </a:r>
          </a:p>
          <a:p>
            <a:r>
              <a:rPr lang="en-US" altLang="en-US" i="1" dirty="0"/>
              <a:t>P</a:t>
            </a:r>
            <a:r>
              <a:rPr lang="en-US" altLang="en-US" i="1" baseline="-25000" dirty="0"/>
              <a:t>Y</a:t>
            </a:r>
            <a:r>
              <a:rPr lang="en-US" altLang="en-US" dirty="0"/>
              <a:t> is the price of good Y</a:t>
            </a:r>
          </a:p>
          <a:p>
            <a:r>
              <a:rPr lang="en-US" altLang="en-US" i="1" dirty="0"/>
              <a:t>Y</a:t>
            </a:r>
            <a:r>
              <a:rPr lang="en-US" altLang="en-US" dirty="0"/>
              <a:t> is the quantity purchased of good Y</a:t>
            </a:r>
          </a:p>
          <a:p>
            <a:r>
              <a:rPr lang="en-US" altLang="en-US" i="1" dirty="0"/>
              <a:t>P</a:t>
            </a:r>
            <a:r>
              <a:rPr lang="en-US" altLang="en-US" i="1" baseline="-25000" dirty="0"/>
              <a:t>X</a:t>
            </a:r>
            <a:r>
              <a:rPr lang="en-US" altLang="en-US" dirty="0"/>
              <a:t> is the price of good X</a:t>
            </a:r>
          </a:p>
          <a:p>
            <a:r>
              <a:rPr lang="en-US" altLang="en-US" i="1" dirty="0"/>
              <a:t>X</a:t>
            </a:r>
            <a:r>
              <a:rPr lang="en-US" altLang="en-US" dirty="0"/>
              <a:t> is the quantity purchased of good 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836765-B453-463C-B157-A8004914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5533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CC94D101-50DF-4614-A1C5-A151B52CF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962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Budget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27" name="Rectangle 3">
                <a:extLst>
                  <a:ext uri="{FF2B5EF4-FFF2-40B4-BE49-F238E27FC236}">
                    <a16:creationId xmlns:a16="http://schemas.microsoft.com/office/drawing/2014/main" id="{90A8F7BB-2942-4BA7-B7C2-4F988D93F13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6374" y="1609593"/>
                <a:ext cx="4537255" cy="4525963"/>
              </a:xfrm>
            </p:spPr>
            <p:txBody>
              <a:bodyPr>
                <a:normAutofit fontScale="92500"/>
              </a:bodyPr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altLang="en-US" b="0" i="1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buNone/>
                </a:pPr>
                <a:endParaRPr lang="en-US" altLang="en-US" b="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i="1" dirty="0"/>
              </a:p>
              <a:p>
                <a:pPr marL="0" indent="0">
                  <a:buNone/>
                </a:pPr>
                <a:endParaRPr lang="en-US" alt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i="1" dirty="0"/>
              </a:p>
              <a:p>
                <a:pPr marL="0" indent="0">
                  <a:buNone/>
                </a:pPr>
                <a:endParaRPr lang="en-US" alt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i="1" dirty="0"/>
              </a:p>
              <a:p>
                <a:pPr marL="0" indent="0">
                  <a:buNone/>
                </a:pPr>
                <a:endParaRPr lang="en-US" altLang="en-US" i="1" dirty="0"/>
              </a:p>
              <a:p>
                <a:pPr marL="0" indent="0" eaLnBrk="1" hangingPunct="1">
                  <a:buNone/>
                </a:pPr>
                <a:endParaRPr lang="en-US" altLang="en-US" b="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5827" name="Rectangle 3">
                <a:extLst>
                  <a:ext uri="{FF2B5EF4-FFF2-40B4-BE49-F238E27FC236}">
                    <a16:creationId xmlns:a16="http://schemas.microsoft.com/office/drawing/2014/main" id="{90A8F7BB-2942-4BA7-B7C2-4F988D93F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374" y="1609593"/>
                <a:ext cx="4537255" cy="45259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2E0E4AE-A9BD-4120-A175-AD8E07C796C9}"/>
              </a:ext>
            </a:extLst>
          </p:cNvPr>
          <p:cNvSpPr txBox="1">
            <a:spLocks noChangeArrowheads="1"/>
          </p:cNvSpPr>
          <p:nvPr/>
        </p:nvSpPr>
        <p:spPr>
          <a:xfrm>
            <a:off x="4684871" y="1593934"/>
            <a:ext cx="4459129" cy="526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Algebraic manipulation shows us how to graph this budget line</a:t>
            </a:r>
          </a:p>
          <a:p>
            <a:r>
              <a:rPr lang="en-US" altLang="en-US" sz="2800" dirty="0"/>
              <a:t>We solve for Y</a:t>
            </a:r>
          </a:p>
          <a:p>
            <a:r>
              <a:rPr lang="en-US" altLang="en-US" sz="2800" dirty="0"/>
              <a:t>The first term is the intercept</a:t>
            </a:r>
          </a:p>
          <a:p>
            <a:r>
              <a:rPr lang="en-US" altLang="en-US" sz="2800" dirty="0"/>
              <a:t>The second term is the slope of the budget line</a:t>
            </a:r>
          </a:p>
          <a:p>
            <a:pPr lvl="1"/>
            <a:r>
              <a:rPr lang="en-US" altLang="en-US" sz="2400" dirty="0"/>
              <a:t>It is the ratio of the two prices and tells us the rate at which consumers can trade one good for the other. OC</a:t>
            </a:r>
          </a:p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1F603-E5CC-4EB9-8377-6A75FD0C2B1A}"/>
              </a:ext>
            </a:extLst>
          </p:cNvPr>
          <p:cNvSpPr txBox="1"/>
          <p:nvPr/>
        </p:nvSpPr>
        <p:spPr>
          <a:xfrm>
            <a:off x="5095945" y="2776115"/>
            <a:ext cx="389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Divide both sides by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y</a:t>
            </a:r>
            <a:r>
              <a:rPr lang="en-US" sz="2400" i="1" dirty="0"/>
              <a:t> </a:t>
            </a:r>
            <a:r>
              <a:rPr lang="en-US" sz="2400" dirty="0"/>
              <a:t>to isolate </a:t>
            </a:r>
            <a:r>
              <a:rPr lang="en-US" sz="2400" i="1" dirty="0"/>
              <a:t>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F0448-72E1-42A6-90DF-1D8E538BDB60}"/>
              </a:ext>
            </a:extLst>
          </p:cNvPr>
          <p:cNvSpPr/>
          <p:nvPr/>
        </p:nvSpPr>
        <p:spPr>
          <a:xfrm>
            <a:off x="946705" y="4965200"/>
            <a:ext cx="2957185" cy="13321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2FC6E3-5FE8-4966-9134-25B82927BE85}"/>
              </a:ext>
            </a:extLst>
          </p:cNvPr>
          <p:cNvSpPr/>
          <p:nvPr/>
        </p:nvSpPr>
        <p:spPr>
          <a:xfrm>
            <a:off x="1922054" y="4965200"/>
            <a:ext cx="576076" cy="1332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397C97-4166-4F04-93B2-5D2E25C7FE25}"/>
              </a:ext>
            </a:extLst>
          </p:cNvPr>
          <p:cNvSpPr/>
          <p:nvPr/>
        </p:nvSpPr>
        <p:spPr>
          <a:xfrm>
            <a:off x="2805362" y="4937288"/>
            <a:ext cx="473749" cy="1332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B99D8-4AF3-4A40-905C-2553FCE6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38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  <p:bldP spid="6" grpId="0" animBg="1"/>
      <p:bldP spid="6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>
            <a:extLst>
              <a:ext uri="{FF2B5EF4-FFF2-40B4-BE49-F238E27FC236}">
                <a16:creationId xmlns:a16="http://schemas.microsoft.com/office/drawing/2014/main" id="{80D7CFBD-48C5-4CC8-9A9C-E9AEC39BA6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1316725"/>
            <a:ext cx="3887787" cy="5236475"/>
          </a:xfrm>
        </p:spPr>
        <p:txBody>
          <a:bodyPr>
            <a:normAutofit lnSpcReduction="10000"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 fall in income shifts the budget constraint down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Consumption possibilities shrunk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slope of the budget constraint is the same as before because there is no change in prices</a:t>
            </a:r>
          </a:p>
        </p:txBody>
      </p:sp>
      <p:sp>
        <p:nvSpPr>
          <p:cNvPr id="35843" name="Rectangle 15">
            <a:extLst>
              <a:ext uri="{FF2B5EF4-FFF2-40B4-BE49-F238E27FC236}">
                <a16:creationId xmlns:a16="http://schemas.microsoft.com/office/drawing/2014/main" id="{D1E6108F-7AD8-424E-AA5A-ED4562069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dirty="0"/>
              <a:t>A Decrease in Income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75BEB6C6-7AF9-48DB-B4A0-476C7F494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55763"/>
            <a:ext cx="3967162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08BEBC-FB6D-4BDE-AE2D-384F7096E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55763"/>
            <a:ext cx="3967162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289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1717-DB11-48FF-89A6-932B13A8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0AF92-CA6E-4539-99FF-F366920F7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Today– Consumer Theory</a:t>
            </a:r>
          </a:p>
          <a:p>
            <a:pPr lvl="1"/>
            <a:r>
              <a:rPr lang="en-US" dirty="0"/>
              <a:t>Thursday – Labor Markets</a:t>
            </a:r>
          </a:p>
          <a:p>
            <a:pPr lvl="1"/>
            <a:r>
              <a:rPr lang="en-US" dirty="0"/>
              <a:t>Next Week - Discrimination &amp; Poverty, Private Info</a:t>
            </a:r>
          </a:p>
          <a:p>
            <a:endParaRPr lang="en-US" dirty="0"/>
          </a:p>
          <a:p>
            <a:r>
              <a:rPr lang="en-US" dirty="0"/>
              <a:t>April 23</a:t>
            </a:r>
            <a:r>
              <a:rPr lang="en-US" baseline="30000" dirty="0"/>
              <a:t>rd </a:t>
            </a:r>
            <a:r>
              <a:rPr lang="en-US" dirty="0"/>
              <a:t>(One week)</a:t>
            </a:r>
          </a:p>
          <a:p>
            <a:pPr lvl="1"/>
            <a:r>
              <a:rPr lang="en-US" dirty="0"/>
              <a:t>MindTap 5 (Ch. 21 and 18)</a:t>
            </a:r>
          </a:p>
          <a:p>
            <a:pPr lvl="1"/>
            <a:r>
              <a:rPr lang="en-US" dirty="0"/>
              <a:t>Project Due</a:t>
            </a:r>
          </a:p>
          <a:p>
            <a:pPr lvl="1"/>
            <a:endParaRPr lang="en-US" dirty="0"/>
          </a:p>
          <a:p>
            <a:r>
              <a:rPr lang="en-US" dirty="0"/>
              <a:t>Exams back at the end of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A8692-1BAF-4F21-98C5-177EB98D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61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>
            <a:extLst>
              <a:ext uri="{FF2B5EF4-FFF2-40B4-BE49-F238E27FC236}">
                <a16:creationId xmlns:a16="http://schemas.microsoft.com/office/drawing/2014/main" id="{01C8F574-C3CF-49BA-A0C7-224814AEFC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1584325"/>
            <a:ext cx="3887787" cy="4968875"/>
          </a:xfrm>
        </p:spPr>
        <p:txBody>
          <a:bodyPr>
            <a:no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A change in the price of the good on the </a:t>
            </a:r>
            <a:r>
              <a:rPr lang="en-US" altLang="en-US" sz="3200" i="1" dirty="0"/>
              <a:t>x</a:t>
            </a:r>
            <a:r>
              <a:rPr lang="en-US" altLang="en-US" sz="3200" dirty="0"/>
              <a:t>-axis changes the </a:t>
            </a:r>
            <a:r>
              <a:rPr lang="en-US" altLang="en-US" sz="3200" i="1" dirty="0"/>
              <a:t>slope</a:t>
            </a:r>
            <a:r>
              <a:rPr lang="en-US" altLang="en-US" sz="3200" dirty="0"/>
              <a:t> of the budget line.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 We see a rotation of the budget line after a change in the relative price of movies.</a:t>
            </a:r>
          </a:p>
        </p:txBody>
      </p:sp>
      <p:sp>
        <p:nvSpPr>
          <p:cNvPr id="31747" name="Rectangle 17">
            <a:extLst>
              <a:ext uri="{FF2B5EF4-FFF2-40B4-BE49-F238E27FC236}">
                <a16:creationId xmlns:a16="http://schemas.microsoft.com/office/drawing/2014/main" id="{97D1736B-6C18-4687-8E09-5E013D45D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dirty="0"/>
              <a:t>A Change in Price</a:t>
            </a:r>
          </a:p>
        </p:txBody>
      </p:sp>
      <p:pic>
        <p:nvPicPr>
          <p:cNvPr id="31748" name="Picture 7">
            <a:extLst>
              <a:ext uri="{FF2B5EF4-FFF2-40B4-BE49-F238E27FC236}">
                <a16:creationId xmlns:a16="http://schemas.microsoft.com/office/drawing/2014/main" id="{298958F0-2B08-4BAB-9DA0-EC9C8645B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55763"/>
            <a:ext cx="3967162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>
            <a:extLst>
              <a:ext uri="{FF2B5EF4-FFF2-40B4-BE49-F238E27FC236}">
                <a16:creationId xmlns:a16="http://schemas.microsoft.com/office/drawing/2014/main" id="{9C7C7F65-20D6-44EE-884F-1A0FFD930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55763"/>
            <a:ext cx="3967162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B1B754-5B87-4EA4-9922-0FD65AF5B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55763"/>
            <a:ext cx="3967162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276B9D-6EC7-4542-B30F-B71B1F67B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55763"/>
            <a:ext cx="3967162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395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1F1ECD0D-FB07-4BFF-BE25-ED87200DD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962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Preferences</a:t>
            </a:r>
          </a:p>
        </p:txBody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24280DAE-5175-4454-B7DD-6357E5E858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0641" y="1600200"/>
            <a:ext cx="8641124" cy="47091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CA" altLang="en-US" dirty="0"/>
              <a:t>Preferences</a:t>
            </a:r>
            <a:endParaRPr lang="en-CA" sz="2800" dirty="0"/>
          </a:p>
          <a:p>
            <a:pPr marL="508000" lvl="2"/>
            <a:r>
              <a:rPr lang="en-CA" sz="2800" dirty="0"/>
              <a:t>Each consumer has preferences for certain things and has an idea of how much satisfaction they get from consuming them</a:t>
            </a:r>
            <a:br>
              <a:rPr lang="en-CA" sz="2800" dirty="0"/>
            </a:br>
            <a:endParaRPr lang="en-CA" sz="2800" dirty="0"/>
          </a:p>
          <a:p>
            <a:pPr marL="0" lvl="1" indent="0">
              <a:buNone/>
            </a:pPr>
            <a:r>
              <a:rPr lang="en-CA" sz="3200" dirty="0"/>
              <a:t>We show preferences with indifference curves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21217B-DD77-40F4-8AE4-0F3E6DB3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490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en-US" dirty="0"/>
              <a:t>It illustrates a consumer’s preference among consumption bundles</a:t>
            </a:r>
          </a:p>
          <a:p>
            <a:endParaRPr lang="en-US" dirty="0"/>
          </a:p>
          <a:p>
            <a:r>
              <a:rPr lang="en-US" dirty="0"/>
              <a:t>Connects consumption bundles that give the consumer the same level of satisfaction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1376" y="2057400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2712" y="497682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8198" y="434340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9600" y="5786430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89078" y="29526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3293724" y="49244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426720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27124" y="2971800"/>
            <a:ext cx="135276" cy="104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2"/>
          <p:cNvSpPr>
            <a:spLocks/>
          </p:cNvSpPr>
          <p:nvPr/>
        </p:nvSpPr>
        <p:spPr bwMode="auto">
          <a:xfrm flipH="1" flipV="1">
            <a:off x="838200" y="2438400"/>
            <a:ext cx="3362509" cy="2590799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4854" y="4857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7" name="Arc 12"/>
          <p:cNvSpPr>
            <a:spLocks/>
          </p:cNvSpPr>
          <p:nvPr/>
        </p:nvSpPr>
        <p:spPr bwMode="auto">
          <a:xfrm flipH="1" flipV="1">
            <a:off x="2883533" y="1905001"/>
            <a:ext cx="1840867" cy="1219199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9442" y="31242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EE3666-2DBF-49CD-A859-481F6016DC61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FDBFE-B555-425A-A8F0-94FEA1CB138B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05CD2-3C0B-4FC7-8364-39D30882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 animBg="1"/>
      <p:bldP spid="18" grpId="0" animBg="1"/>
      <p:bldP spid="19" grpId="0" animBg="1"/>
      <p:bldP spid="20" grpId="0" animBg="1"/>
      <p:bldP spid="21" grpId="0"/>
      <p:bldP spid="17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590800" y="49530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0800" y="4760191"/>
            <a:ext cx="0" cy="207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Marginal Rate of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3434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rate at which a consumer is willing to trade one good for another</a:t>
                </a:r>
              </a:p>
              <a:p>
                <a:endParaRPr lang="en-US" dirty="0"/>
              </a:p>
              <a:p>
                <a:r>
                  <a:rPr lang="en-US" dirty="0"/>
                  <a:t>MRS falls as you move down along an indifference curve</a:t>
                </a:r>
              </a:p>
              <a:p>
                <a:endParaRPr lang="en-US" dirty="0"/>
              </a:p>
              <a:p>
                <a:r>
                  <a:rPr lang="en-US" dirty="0"/>
                  <a:t>Still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343400" cy="4953000"/>
              </a:xfrm>
              <a:blipFill>
                <a:blip r:embed="rId2"/>
                <a:stretch>
                  <a:fillRect l="-2528" t="-1232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601376" y="2057400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9600" y="5786430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2"/>
          <p:cNvSpPr>
            <a:spLocks/>
          </p:cNvSpPr>
          <p:nvPr/>
        </p:nvSpPr>
        <p:spPr bwMode="auto">
          <a:xfrm flipH="1" flipV="1">
            <a:off x="838200" y="2438400"/>
            <a:ext cx="3362509" cy="2590799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4854" y="4857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3200400"/>
            <a:ext cx="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40386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667000" y="3200400"/>
            <a:ext cx="1821331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MRS = slope of the indifference curve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1181100" y="3581400"/>
            <a:ext cx="14859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</p:cNvCxnSpPr>
          <p:nvPr/>
        </p:nvCxnSpPr>
        <p:spPr>
          <a:xfrm flipH="1">
            <a:off x="2857500" y="3962400"/>
            <a:ext cx="720166" cy="8763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DA6A48-72C3-44E5-AB22-CAD898403196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BE169D-31C7-42EE-8A0D-8DA08FA776E1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1E6D7-B540-4FEF-B25E-A6E9FD2D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>
            <a:extLst>
              <a:ext uri="{FF2B5EF4-FFF2-40B4-BE49-F238E27FC236}">
                <a16:creationId xmlns:a16="http://schemas.microsoft.com/office/drawing/2014/main" id="{6100BD3B-CA1F-4CBA-A035-E1B080C19E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dirty="0"/>
              <a:t>A diminishing marginal rate of substitution is the key assumption of consumer theory.</a:t>
            </a:r>
            <a:endParaRPr lang="en-US" dirty="0"/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endParaRPr dirty="0"/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It is </a:t>
            </a:r>
            <a:r>
              <a:rPr dirty="0"/>
              <a:t>a general tendency for a person to be willing to give up less of good </a:t>
            </a:r>
            <a:r>
              <a:rPr i="1" dirty="0"/>
              <a:t>y</a:t>
            </a:r>
            <a:r>
              <a:rPr dirty="0"/>
              <a:t> to get one more unit of good </a:t>
            </a:r>
            <a:r>
              <a:rPr i="1" dirty="0"/>
              <a:t>x</a:t>
            </a:r>
            <a:r>
              <a:rPr dirty="0"/>
              <a:t>, while at the same time remaining indifferent as the quantity of good </a:t>
            </a:r>
            <a:r>
              <a:rPr i="1" dirty="0"/>
              <a:t>x</a:t>
            </a:r>
            <a:r>
              <a:rPr dirty="0"/>
              <a:t> increases.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6EA9C0-F5DC-4662-AE68-E5A2B526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The Marginal Rate of Substitution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317022-0B88-41A4-9CB2-0DFF85E8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54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1824376" y="4933950"/>
            <a:ext cx="123632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Properties of Indifference Curves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Indifference curves are downward-sloping</a:t>
            </a:r>
          </a:p>
          <a:p>
            <a:endParaRPr lang="en-US" dirty="0"/>
          </a:p>
          <a:p>
            <a:pPr marL="509588" indent="0">
              <a:buNone/>
            </a:pPr>
            <a:r>
              <a:rPr lang="en-US" dirty="0"/>
              <a:t>If the quantity of </a:t>
            </a:r>
            <a:br>
              <a:rPr lang="en-US" dirty="0"/>
            </a:br>
            <a:r>
              <a:rPr lang="en-US" dirty="0"/>
              <a:t>one good is reduced, the quantity of the other good must increase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1376" y="2057400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2712" y="497682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8198" y="434340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9600" y="5786430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752600" y="426720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39724" y="487680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2"/>
          <p:cNvSpPr>
            <a:spLocks/>
          </p:cNvSpPr>
          <p:nvPr/>
        </p:nvSpPr>
        <p:spPr bwMode="auto">
          <a:xfrm flipH="1" flipV="1">
            <a:off x="838200" y="2438400"/>
            <a:ext cx="3362509" cy="2590799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4854" y="4857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 flipV="1">
            <a:off x="1808162" y="4365594"/>
            <a:ext cx="0" cy="58105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5091C3-4B7D-4AE2-AFEF-42F2FA96A57D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ACC2DB-9A19-48A6-BB7F-88E30A3153C7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03679-28F8-4F3D-BD08-71A0EB1F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Properties of Indifference Curves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Higher indifference curves are preferred to lower ones</a:t>
            </a:r>
          </a:p>
          <a:p>
            <a:endParaRPr lang="en-US" dirty="0"/>
          </a:p>
          <a:p>
            <a:pPr marL="509588" indent="0">
              <a:buNone/>
            </a:pPr>
            <a:r>
              <a:rPr lang="en-US" dirty="0"/>
              <a:t>Every bundle on I</a:t>
            </a:r>
            <a:r>
              <a:rPr lang="en-US" baseline="-25000" dirty="0"/>
              <a:t>2</a:t>
            </a:r>
            <a:r>
              <a:rPr lang="en-US" dirty="0"/>
              <a:t> is preferred to every bundle on I</a:t>
            </a:r>
            <a:r>
              <a:rPr lang="en-US" baseline="-25000" dirty="0"/>
              <a:t>1</a:t>
            </a:r>
          </a:p>
          <a:p>
            <a:pPr marL="509588" indent="0">
              <a:buNone/>
            </a:pPr>
            <a:endParaRPr lang="en-US" dirty="0"/>
          </a:p>
          <a:p>
            <a:pPr marL="509588" indent="0">
              <a:buNone/>
            </a:pPr>
            <a:r>
              <a:rPr lang="en-US" dirty="0"/>
              <a:t>More is better</a:t>
            </a:r>
            <a:endParaRPr lang="en-US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1376" y="2057400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2712" y="497682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8198" y="434340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9600" y="5786430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65124" y="487680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426720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2"/>
          <p:cNvSpPr>
            <a:spLocks/>
          </p:cNvSpPr>
          <p:nvPr/>
        </p:nvSpPr>
        <p:spPr bwMode="auto">
          <a:xfrm flipH="1" flipV="1">
            <a:off x="838200" y="2438400"/>
            <a:ext cx="3362509" cy="2590799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4854" y="4857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9078" y="29526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3827124" y="2971800"/>
            <a:ext cx="135276" cy="104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12"/>
          <p:cNvSpPr>
            <a:spLocks/>
          </p:cNvSpPr>
          <p:nvPr/>
        </p:nvSpPr>
        <p:spPr bwMode="auto">
          <a:xfrm flipH="1" flipV="1">
            <a:off x="2883533" y="1905001"/>
            <a:ext cx="1840867" cy="1219199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9442" y="31242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8159E9-CCAE-431D-BF86-CAC16B8144E9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B92151-5DDD-49F2-8FFE-908002065551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66A222-B1FB-4FA9-ABF3-00A901B2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Properties of Indifference Curves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Indifference curves cannot cross</a:t>
            </a:r>
          </a:p>
          <a:p>
            <a:endParaRPr lang="en-US" dirty="0"/>
          </a:p>
          <a:p>
            <a:pPr marL="509588" indent="0">
              <a:buNone/>
            </a:pPr>
            <a:r>
              <a:rPr lang="en-US" dirty="0"/>
              <a:t>If they did, the order in preferences would be lost:</a:t>
            </a:r>
          </a:p>
          <a:p>
            <a:pPr marL="509588" indent="0">
              <a:buNone/>
            </a:pPr>
            <a:r>
              <a:rPr lang="en-US" dirty="0"/>
              <a:t>A is as preferred as B</a:t>
            </a:r>
          </a:p>
          <a:p>
            <a:pPr marL="509588" indent="0">
              <a:buNone/>
            </a:pPr>
            <a:r>
              <a:rPr lang="en-US" dirty="0"/>
              <a:t>B is preferred to C</a:t>
            </a:r>
          </a:p>
          <a:p>
            <a:pPr marL="509588" indent="0">
              <a:buNone/>
            </a:pPr>
            <a:r>
              <a:rPr lang="en-US" dirty="0"/>
              <a:t>But C is as preferred as A</a:t>
            </a:r>
          </a:p>
          <a:p>
            <a:pPr marL="509588" indent="0">
              <a:buNone/>
            </a:pPr>
            <a:endParaRPr lang="en-US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1376" y="2057400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33254" y="501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3672" y="403860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9600" y="5786430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447800" y="41624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2"/>
          <p:cNvSpPr>
            <a:spLocks/>
          </p:cNvSpPr>
          <p:nvPr/>
        </p:nvSpPr>
        <p:spPr bwMode="auto">
          <a:xfrm flipH="1" flipV="1">
            <a:off x="838199" y="2438399"/>
            <a:ext cx="3362509" cy="28194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4854" y="5238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478" y="43434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931524" y="4362510"/>
            <a:ext cx="135276" cy="104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12"/>
          <p:cNvSpPr>
            <a:spLocks/>
          </p:cNvSpPr>
          <p:nvPr/>
        </p:nvSpPr>
        <p:spPr bwMode="auto">
          <a:xfrm flipH="1" flipV="1">
            <a:off x="685800" y="3886200"/>
            <a:ext cx="3990772" cy="1219199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2242" y="45528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491334" y="488950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229D71-753D-4D39-956D-DFFB361C88BD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E5A51E-36BB-40B0-8CB0-8587DB37EFF9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6226-197D-443C-B4BC-AE36C161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7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2590800" y="4758601"/>
            <a:ext cx="0" cy="207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90800" y="49530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Properties of Indifference Curves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Indifference curves are bowed inward</a:t>
            </a:r>
          </a:p>
          <a:p>
            <a:pPr marL="509588" indent="0">
              <a:buNone/>
            </a:pPr>
            <a:endParaRPr lang="en-US" dirty="0"/>
          </a:p>
          <a:p>
            <a:pPr marL="509588" indent="0">
              <a:buNone/>
            </a:pPr>
            <a:r>
              <a:rPr lang="en-US" dirty="0"/>
              <a:t>People are more willing to trade away goods that they have in abundance </a:t>
            </a:r>
          </a:p>
          <a:p>
            <a:pPr marL="509588" indent="0">
              <a:buNone/>
            </a:pPr>
            <a:endParaRPr lang="en-US" dirty="0"/>
          </a:p>
          <a:p>
            <a:pPr marL="509588" indent="0">
              <a:buNone/>
            </a:pPr>
            <a:r>
              <a:rPr lang="en-US" dirty="0"/>
              <a:t>People are less willing to trade away goods of which they have little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1376" y="2057400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9600" y="5786430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4854" y="4857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95350" y="3162300"/>
            <a:ext cx="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2175" y="3990975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2"/>
          <p:cNvSpPr>
            <a:spLocks/>
          </p:cNvSpPr>
          <p:nvPr/>
        </p:nvSpPr>
        <p:spPr bwMode="auto">
          <a:xfrm flipH="1" flipV="1">
            <a:off x="838200" y="2438400"/>
            <a:ext cx="3362509" cy="2590799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DAEC6-B222-47BF-A9C1-BB47D6D2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cases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Perfect Substitutes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Perfect Complements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281535"/>
            <a:ext cx="915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Nickels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1376" y="2662535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83240" y="6396335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Dimes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9600" y="6391565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0" y="6000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57401" y="3352800"/>
            <a:ext cx="16002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MRS is constant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376" y="5257800"/>
            <a:ext cx="998824" cy="114506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" y="4495800"/>
            <a:ext cx="1676400" cy="190706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" y="3733800"/>
            <a:ext cx="2362200" cy="266906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1" y="1600200"/>
            <a:ext cx="0" cy="502696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2000" y="2281535"/>
            <a:ext cx="125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 Shoes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097176" y="2662535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67600" y="6396335"/>
            <a:ext cx="1397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Right Shoes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105400" y="6391565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86000" y="6000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71800" y="597358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3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6946228" y="4495564"/>
            <a:ext cx="998824" cy="2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28085" y="5103166"/>
            <a:ext cx="1676400" cy="39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328085" y="3200242"/>
            <a:ext cx="0" cy="190515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934200" y="3200242"/>
            <a:ext cx="12028" cy="129532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7445640" y="2286000"/>
            <a:ext cx="1618675" cy="9142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Right angle indifference curves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197799" y="492445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97799" y="42672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5105400" y="5103166"/>
            <a:ext cx="122268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328085" y="5105400"/>
            <a:ext cx="0" cy="12861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172200" y="640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3714" y="4964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5105400" y="4114800"/>
            <a:ext cx="122268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8006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8E1C3-4013-4965-9803-317D1BB1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4" grpId="0" build="p"/>
      <p:bldP spid="8" grpId="0"/>
      <p:bldP spid="10" grpId="0"/>
      <p:bldP spid="21" grpId="0"/>
      <p:bldP spid="16" grpId="0" animBg="1"/>
      <p:bldP spid="35" grpId="0"/>
      <p:bldP spid="37" grpId="0"/>
      <p:bldP spid="39" grpId="0"/>
      <p:bldP spid="40" grpId="0"/>
      <p:bldP spid="55" grpId="0" animBg="1"/>
      <p:bldP spid="57" grpId="0"/>
      <p:bldP spid="58" grpId="0"/>
      <p:bldP spid="65" grpId="0"/>
      <p:bldP spid="66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3411-0EEB-4CF8-A6EB-23AC02F9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87361-71B6-4474-92F8-EE86A0BB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Formal write up, prefer MLA, but consistency of any format is fine</a:t>
            </a:r>
          </a:p>
          <a:p>
            <a:pPr lvl="1"/>
            <a:r>
              <a:rPr lang="en-US" dirty="0"/>
              <a:t>Due April 23</a:t>
            </a:r>
            <a:r>
              <a:rPr lang="en-US" baseline="30000" dirty="0"/>
              <a:t>rd</a:t>
            </a:r>
            <a:endParaRPr lang="en-US" dirty="0"/>
          </a:p>
          <a:p>
            <a:pPr lvl="1"/>
            <a:r>
              <a:rPr lang="en-US" dirty="0"/>
              <a:t>Graphs, created in excel</a:t>
            </a:r>
          </a:p>
          <a:p>
            <a:pPr lvl="1"/>
            <a:r>
              <a:rPr lang="en-US" dirty="0"/>
              <a:t>Hard copies in class</a:t>
            </a:r>
          </a:p>
          <a:p>
            <a:pPr lvl="1"/>
            <a:r>
              <a:rPr lang="en-US" dirty="0"/>
              <a:t>Digital version uploaded to Moodle</a:t>
            </a:r>
          </a:p>
          <a:p>
            <a:pPr lvl="2"/>
            <a:r>
              <a:rPr lang="en-US" dirty="0"/>
              <a:t>Due by 11:59PM on Monday, only one per group, must title each part with group members last names</a:t>
            </a:r>
          </a:p>
          <a:p>
            <a:pPr lvl="1"/>
            <a:r>
              <a:rPr lang="en-US" dirty="0"/>
              <a:t>Sources on guidelines and MindTap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76940-FF04-47F7-97B2-E6CB99AC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Extreme Cases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Close Substitutes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Close Complements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281535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Pepsi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1376" y="2662535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038" y="6396335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Coke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9600" y="6391565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600200" y="2667000"/>
            <a:ext cx="2590800" cy="1295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Indifference curves for close substitutes are not very bowed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572001" y="1600200"/>
            <a:ext cx="0" cy="502696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2000" y="2281535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Hot dog Buns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097176" y="2662535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029592" y="6396335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Hot dogs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105400" y="6391565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6248400" y="2552700"/>
            <a:ext cx="2815915" cy="1028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Indifference curves for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close complements are very bowed</a:t>
            </a:r>
          </a:p>
        </p:txBody>
      </p:sp>
      <p:sp>
        <p:nvSpPr>
          <p:cNvPr id="43" name="Arc 12"/>
          <p:cNvSpPr>
            <a:spLocks/>
          </p:cNvSpPr>
          <p:nvPr/>
        </p:nvSpPr>
        <p:spPr bwMode="auto">
          <a:xfrm flipH="1" flipV="1">
            <a:off x="914400" y="2263775"/>
            <a:ext cx="3200400" cy="3756025"/>
          </a:xfrm>
          <a:custGeom>
            <a:avLst/>
            <a:gdLst>
              <a:gd name="T0" fmla="*/ 2147483647 w 20257"/>
              <a:gd name="T1" fmla="*/ 0 h 21453"/>
              <a:gd name="T2" fmla="*/ 2147483647 w 20257"/>
              <a:gd name="T3" fmla="*/ 2147483647 h 21453"/>
              <a:gd name="T4" fmla="*/ 0 w 20257"/>
              <a:gd name="T5" fmla="*/ 2147483647 h 21453"/>
              <a:gd name="T6" fmla="*/ 0 60000 65536"/>
              <a:gd name="T7" fmla="*/ 0 60000 65536"/>
              <a:gd name="T8" fmla="*/ 0 60000 65536"/>
              <a:gd name="T9" fmla="*/ 0 w 20257"/>
              <a:gd name="T10" fmla="*/ 0 h 21453"/>
              <a:gd name="T11" fmla="*/ 20257 w 20257"/>
              <a:gd name="T12" fmla="*/ 21453 h 21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57" h="21453" fill="none" extrusionOk="0">
                <a:moveTo>
                  <a:pt x="2512" y="-1"/>
                </a:moveTo>
                <a:cubicBezTo>
                  <a:pt x="10580" y="944"/>
                  <a:pt x="17436" y="6335"/>
                  <a:pt x="20256" y="13954"/>
                </a:cubicBezTo>
              </a:path>
              <a:path w="20257" h="21453" stroke="0" extrusionOk="0">
                <a:moveTo>
                  <a:pt x="2512" y="-1"/>
                </a:moveTo>
                <a:cubicBezTo>
                  <a:pt x="10580" y="944"/>
                  <a:pt x="17436" y="6335"/>
                  <a:pt x="20256" y="13954"/>
                </a:cubicBezTo>
                <a:lnTo>
                  <a:pt x="0" y="21453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5410200" y="3176588"/>
            <a:ext cx="2959285" cy="2462212"/>
          </a:xfrm>
          <a:custGeom>
            <a:avLst/>
            <a:gdLst>
              <a:gd name="T0" fmla="*/ 0 w 783"/>
              <a:gd name="T1" fmla="*/ 0 h 616"/>
              <a:gd name="T2" fmla="*/ 1555349526 w 783"/>
              <a:gd name="T3" fmla="*/ 2147483647 h 616"/>
              <a:gd name="T4" fmla="*/ 2147483647 w 783"/>
              <a:gd name="T5" fmla="*/ 2147483647 h 616"/>
              <a:gd name="T6" fmla="*/ 0 60000 65536"/>
              <a:gd name="T7" fmla="*/ 0 60000 65536"/>
              <a:gd name="T8" fmla="*/ 0 60000 65536"/>
              <a:gd name="T9" fmla="*/ 0 w 783"/>
              <a:gd name="T10" fmla="*/ 0 h 616"/>
              <a:gd name="T11" fmla="*/ 783 w 783"/>
              <a:gd name="T12" fmla="*/ 616 h 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3" h="616">
                <a:moveTo>
                  <a:pt x="0" y="0"/>
                </a:moveTo>
                <a:cubicBezTo>
                  <a:pt x="38" y="193"/>
                  <a:pt x="77" y="386"/>
                  <a:pt x="207" y="489"/>
                </a:cubicBezTo>
                <a:cubicBezTo>
                  <a:pt x="337" y="592"/>
                  <a:pt x="560" y="604"/>
                  <a:pt x="783" y="616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347D82-03D2-47F5-B075-3A8D7AA2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4" grpId="0" build="p"/>
      <p:bldP spid="8" grpId="0"/>
      <p:bldP spid="10" grpId="0"/>
      <p:bldP spid="16" grpId="0" animBg="1"/>
      <p:bldP spid="35" grpId="0"/>
      <p:bldP spid="37" grpId="0"/>
      <p:bldP spid="55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949E-BFC8-4CE1-A52D-6AFEA3AE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 &amp; Utility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8C668-2888-4E22-A059-EFC6E171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indifference curve shows us all the combinations of goods that give the consumer the same level of satisfaction</a:t>
            </a:r>
          </a:p>
          <a:p>
            <a:pPr lvl="1"/>
            <a:r>
              <a:rPr lang="en-US" dirty="0"/>
              <a:t>Make the consumer equally happy</a:t>
            </a:r>
          </a:p>
          <a:p>
            <a:pPr lvl="1"/>
            <a:endParaRPr lang="en-US" dirty="0"/>
          </a:p>
          <a:p>
            <a:r>
              <a:rPr lang="en-US" dirty="0"/>
              <a:t>Doesn’t this sound familiar?</a:t>
            </a:r>
          </a:p>
          <a:p>
            <a:endParaRPr lang="en-US" dirty="0"/>
          </a:p>
          <a:p>
            <a:r>
              <a:rPr lang="en-US" dirty="0"/>
              <a:t>Each indifference curve represents a certain ‘level’ or amount of utility gained from a set of combinations of goods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E151C-A6EE-4047-9F60-9026CD22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158D-0FEB-457A-8A06-FC879379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7B5672-1441-4279-AE6E-2B18481C8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753"/>
            <a:ext cx="4038600" cy="4525963"/>
          </a:xfrm>
        </p:spPr>
        <p:txBody>
          <a:bodyPr/>
          <a:lstStyle/>
          <a:p>
            <a:r>
              <a:rPr lang="en-US" dirty="0"/>
              <a:t>Income = $12</a:t>
            </a:r>
          </a:p>
          <a:p>
            <a:r>
              <a:rPr lang="en-US" dirty="0"/>
              <a:t>Price Popcorn = $3</a:t>
            </a:r>
          </a:p>
          <a:p>
            <a:r>
              <a:rPr lang="en-US" dirty="0"/>
              <a:t>Price Soda = $1.5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5F09E2B-D183-4D3F-B12F-7A0AB1BC17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7770246"/>
              </p:ext>
            </p:extLst>
          </p:nvPr>
        </p:nvGraphicFramePr>
        <p:xfrm>
          <a:off x="-14885" y="3085394"/>
          <a:ext cx="5877771" cy="3313430"/>
        </p:xfrm>
        <a:graphic>
          <a:graphicData uri="http://schemas.openxmlformats.org/drawingml/2006/table">
            <a:tbl>
              <a:tblPr firstRow="1" firstCol="1" bandRow="1"/>
              <a:tblGrid>
                <a:gridCol w="1959257">
                  <a:extLst>
                    <a:ext uri="{9D8B030D-6E8A-4147-A177-3AD203B41FA5}">
                      <a16:colId xmlns:a16="http://schemas.microsoft.com/office/drawing/2014/main" val="1510925697"/>
                    </a:ext>
                  </a:extLst>
                </a:gridCol>
                <a:gridCol w="1959257">
                  <a:extLst>
                    <a:ext uri="{9D8B030D-6E8A-4147-A177-3AD203B41FA5}">
                      <a16:colId xmlns:a16="http://schemas.microsoft.com/office/drawing/2014/main" val="3459499609"/>
                    </a:ext>
                  </a:extLst>
                </a:gridCol>
                <a:gridCol w="1959257">
                  <a:extLst>
                    <a:ext uri="{9D8B030D-6E8A-4147-A177-3AD203B41FA5}">
                      <a16:colId xmlns:a16="http://schemas.microsoft.com/office/drawing/2014/main" val="2945538652"/>
                    </a:ext>
                  </a:extLst>
                </a:gridCol>
              </a:tblGrid>
              <a:tr h="439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Combination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Bags of Popcorn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Sodas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35703"/>
                  </a:ext>
                </a:extLst>
              </a:tr>
              <a:tr h="414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363109"/>
                  </a:ext>
                </a:extLst>
              </a:tr>
              <a:tr h="43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278087"/>
                  </a:ext>
                </a:extLst>
              </a:tr>
              <a:tr h="414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76739"/>
                  </a:ext>
                </a:extLst>
              </a:tr>
              <a:tr h="43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151456"/>
                  </a:ext>
                </a:extLst>
              </a:tr>
              <a:tr h="414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466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C9520B-DB84-4597-A080-E8640407B0E9}"/>
                  </a:ext>
                </a:extLst>
              </p:cNvPr>
              <p:cNvSpPr txBox="1"/>
              <p:nvPr/>
            </p:nvSpPr>
            <p:spPr>
              <a:xfrm>
                <a:off x="5620160" y="1268753"/>
                <a:ext cx="3538725" cy="417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28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800" i="1" dirty="0"/>
              </a:p>
              <a:p>
                <a:pPr/>
                <a:br>
                  <a:rPr lang="en-US" altLang="en-US" sz="28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800" i="1" dirty="0"/>
              </a:p>
              <a:p>
                <a:pPr/>
                <a:br>
                  <a:rPr lang="en-US" altLang="en-US" sz="28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800" i="1" dirty="0"/>
              </a:p>
              <a:p>
                <a:endParaRPr lang="en-US" altLang="en-US" sz="28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C9520B-DB84-4597-A080-E8640407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160" y="1268753"/>
                <a:ext cx="3538725" cy="4175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F7BB7F0-9D9D-42F9-ADD6-5CDC5AFCBFB7}"/>
              </a:ext>
            </a:extLst>
          </p:cNvPr>
          <p:cNvSpPr/>
          <p:nvPr/>
        </p:nvSpPr>
        <p:spPr>
          <a:xfrm>
            <a:off x="4596358" y="3850362"/>
            <a:ext cx="576075" cy="42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CD3DD1-3DE3-4CA4-B40E-D2B6DAD535E6}"/>
              </a:ext>
            </a:extLst>
          </p:cNvPr>
          <p:cNvSpPr/>
          <p:nvPr/>
        </p:nvSpPr>
        <p:spPr>
          <a:xfrm>
            <a:off x="4495800" y="4386778"/>
            <a:ext cx="576075" cy="42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3B67C-E58C-4F52-9F63-B55C03B9AF0B}"/>
              </a:ext>
            </a:extLst>
          </p:cNvPr>
          <p:cNvSpPr/>
          <p:nvPr/>
        </p:nvSpPr>
        <p:spPr>
          <a:xfrm>
            <a:off x="4532184" y="4923194"/>
            <a:ext cx="576075" cy="42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2E16A-5D73-4C73-9786-C7C345F04ACD}"/>
              </a:ext>
            </a:extLst>
          </p:cNvPr>
          <p:cNvSpPr/>
          <p:nvPr/>
        </p:nvSpPr>
        <p:spPr>
          <a:xfrm>
            <a:off x="4512094" y="5429241"/>
            <a:ext cx="576075" cy="42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37055-E475-47A0-B56C-56263A871BE4}"/>
              </a:ext>
            </a:extLst>
          </p:cNvPr>
          <p:cNvSpPr/>
          <p:nvPr/>
        </p:nvSpPr>
        <p:spPr>
          <a:xfrm>
            <a:off x="4604630" y="5915065"/>
            <a:ext cx="576075" cy="42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F0A93-4E24-4458-86F5-DC75B60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2EEEEA-5F3B-4627-9FB7-FE5158F016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0" y="540702"/>
            <a:ext cx="5943600" cy="57765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AFFF9D-4976-4D07-95B4-707D332FA29B}"/>
              </a:ext>
            </a:extLst>
          </p:cNvPr>
          <p:cNvCxnSpPr>
            <a:cxnSpLocks/>
          </p:cNvCxnSpPr>
          <p:nvPr/>
        </p:nvCxnSpPr>
        <p:spPr>
          <a:xfrm>
            <a:off x="731500" y="4120290"/>
            <a:ext cx="3494855" cy="17593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D2E664-0B26-4DBE-9B42-56ED64759FA4}"/>
              </a:ext>
            </a:extLst>
          </p:cNvPr>
          <p:cNvCxnSpPr>
            <a:cxnSpLocks/>
          </p:cNvCxnSpPr>
          <p:nvPr/>
        </p:nvCxnSpPr>
        <p:spPr>
          <a:xfrm>
            <a:off x="731500" y="2360956"/>
            <a:ext cx="5031910" cy="25759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5781F6-9B90-43A8-A988-B88738DD6B1E}"/>
              </a:ext>
            </a:extLst>
          </p:cNvPr>
          <p:cNvCxnSpPr>
            <a:cxnSpLocks/>
          </p:cNvCxnSpPr>
          <p:nvPr/>
        </p:nvCxnSpPr>
        <p:spPr>
          <a:xfrm>
            <a:off x="731500" y="2347901"/>
            <a:ext cx="3494855" cy="353172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2FB598-661E-4AB0-9FD7-DF1C6A699584}"/>
              </a:ext>
            </a:extLst>
          </p:cNvPr>
          <p:cNvCxnSpPr>
            <a:cxnSpLocks/>
          </p:cNvCxnSpPr>
          <p:nvPr/>
        </p:nvCxnSpPr>
        <p:spPr>
          <a:xfrm>
            <a:off x="5449388" y="1921122"/>
            <a:ext cx="131169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31780B-86A1-4777-B5AE-235EDCA8C995}"/>
              </a:ext>
            </a:extLst>
          </p:cNvPr>
          <p:cNvSpPr txBox="1"/>
          <p:nvPr/>
        </p:nvSpPr>
        <p:spPr>
          <a:xfrm>
            <a:off x="6761085" y="1662370"/>
            <a:ext cx="99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</a:t>
            </a:r>
            <a:r>
              <a:rPr lang="en-US" baseline="-25000" dirty="0"/>
              <a:t>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FC07A9-07E1-4192-9138-2538CCDFB334}"/>
              </a:ext>
            </a:extLst>
          </p:cNvPr>
          <p:cNvCxnSpPr>
            <a:cxnSpLocks/>
          </p:cNvCxnSpPr>
          <p:nvPr/>
        </p:nvCxnSpPr>
        <p:spPr>
          <a:xfrm>
            <a:off x="5489133" y="2520487"/>
            <a:ext cx="13116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A104848-DCA6-4932-B8DA-9C7298BCD39C}"/>
              </a:ext>
            </a:extLst>
          </p:cNvPr>
          <p:cNvSpPr txBox="1"/>
          <p:nvPr/>
        </p:nvSpPr>
        <p:spPr>
          <a:xfrm>
            <a:off x="6800830" y="2261735"/>
            <a:ext cx="207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Increased Income</a:t>
            </a:r>
            <a:endParaRPr lang="en-US" baseline="-25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DF2195-EA13-4FAF-AE51-66DA5300363A}"/>
              </a:ext>
            </a:extLst>
          </p:cNvPr>
          <p:cNvCxnSpPr>
            <a:cxnSpLocks/>
          </p:cNvCxnSpPr>
          <p:nvPr/>
        </p:nvCxnSpPr>
        <p:spPr>
          <a:xfrm>
            <a:off x="5449388" y="3053948"/>
            <a:ext cx="131169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E158F9B-E54B-4FE4-93A1-EBDD05935E5E}"/>
              </a:ext>
            </a:extLst>
          </p:cNvPr>
          <p:cNvSpPr txBox="1"/>
          <p:nvPr/>
        </p:nvSpPr>
        <p:spPr>
          <a:xfrm>
            <a:off x="6675100" y="2795196"/>
            <a:ext cx="246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in Price of Soda</a:t>
            </a:r>
            <a:endParaRPr lang="en-US" baseline="-25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793084-E9F6-40E5-AB19-9CE611402547}"/>
              </a:ext>
            </a:extLst>
          </p:cNvPr>
          <p:cNvCxnSpPr>
            <a:cxnSpLocks/>
          </p:cNvCxnSpPr>
          <p:nvPr/>
        </p:nvCxnSpPr>
        <p:spPr>
          <a:xfrm flipV="1">
            <a:off x="1633188" y="2891330"/>
            <a:ext cx="0" cy="158021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0A8B25-477E-4E83-86EF-3CF78EADD8E8}"/>
              </a:ext>
            </a:extLst>
          </p:cNvPr>
          <p:cNvCxnSpPr>
            <a:cxnSpLocks/>
          </p:cNvCxnSpPr>
          <p:nvPr/>
        </p:nvCxnSpPr>
        <p:spPr>
          <a:xfrm flipH="1">
            <a:off x="4226355" y="5009215"/>
            <a:ext cx="1537055" cy="8704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40EDF4-EF22-4924-B281-4FE12264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3F42-F23F-4B22-9C5D-C4ECD03D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8771-4BFA-484A-9B65-F6A0FA391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27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combination of goods generates the most satisfaction for the consumer while still staying on the budget line?</a:t>
            </a:r>
          </a:p>
          <a:p>
            <a:endParaRPr lang="en-US" dirty="0"/>
          </a:p>
          <a:p>
            <a:r>
              <a:rPr lang="en-US" dirty="0"/>
              <a:t>To maximize satisfaction while not spending more income than the consumer has, we find the combination of goods that allow a customer to reach the highest indifference curve while being on or inside the budget constraint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53836-F44F-4DCA-A912-028CD99E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What the Consumer Chooses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4876800"/>
          </a:xfrm>
        </p:spPr>
        <p:txBody>
          <a:bodyPr>
            <a:normAutofit/>
          </a:bodyPr>
          <a:lstStyle/>
          <a:p>
            <a:r>
              <a:rPr lang="en-US" dirty="0"/>
              <a:t>The optimum is the most preferred bundle out of all the bundles the consumer can afford</a:t>
            </a:r>
          </a:p>
          <a:p>
            <a:endParaRPr lang="en-US" dirty="0"/>
          </a:p>
          <a:p>
            <a:r>
              <a:rPr lang="en-US" dirty="0"/>
              <a:t>Optimization means buying the bundle that makes the consumer happiest, given his or her income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1376" y="2057400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23654" y="379089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3048000"/>
            <a:ext cx="2743200" cy="274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0379" y="34290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09600" y="5786430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600200" y="40100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12"/>
          <p:cNvSpPr>
            <a:spLocks/>
          </p:cNvSpPr>
          <p:nvPr/>
        </p:nvSpPr>
        <p:spPr bwMode="auto">
          <a:xfrm flipH="1" flipV="1">
            <a:off x="990600" y="2438401"/>
            <a:ext cx="3362509" cy="2590799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8" name="Arc 12"/>
          <p:cNvSpPr>
            <a:spLocks/>
          </p:cNvSpPr>
          <p:nvPr/>
        </p:nvSpPr>
        <p:spPr bwMode="auto">
          <a:xfrm flipH="1" flipV="1">
            <a:off x="1676400" y="2231142"/>
            <a:ext cx="2495279" cy="2036058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60003" y="367527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12"/>
          <p:cNvSpPr>
            <a:spLocks/>
          </p:cNvSpPr>
          <p:nvPr/>
        </p:nvSpPr>
        <p:spPr bwMode="auto">
          <a:xfrm flipH="1" flipV="1">
            <a:off x="685800" y="2819400"/>
            <a:ext cx="3341820" cy="26670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8684" y="4191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3" name="Oval 32"/>
          <p:cNvSpPr/>
          <p:nvPr/>
        </p:nvSpPr>
        <p:spPr>
          <a:xfrm>
            <a:off x="1235230" y="441016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927042" y="52578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27042" y="4857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27042" y="4095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DBE654-EFE6-4EF1-9C6D-E8571E32CA24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E3E73A-6607-4181-A9D4-3A06168E30EB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C7E4B8-30EF-488A-B9CC-CADD2F8C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What the Consumer Chooses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4876800"/>
          </a:xfrm>
        </p:spPr>
        <p:txBody>
          <a:bodyPr>
            <a:normAutofit/>
          </a:bodyPr>
          <a:lstStyle/>
          <a:p>
            <a:r>
              <a:rPr lang="en-US" dirty="0"/>
              <a:t>This happens when the choice </a:t>
            </a:r>
          </a:p>
          <a:p>
            <a:pPr lvl="1"/>
            <a:r>
              <a:rPr lang="en-US" dirty="0"/>
              <a:t>Is on the budget line</a:t>
            </a:r>
          </a:p>
          <a:p>
            <a:pPr lvl="1"/>
            <a:r>
              <a:rPr lang="en-US" dirty="0"/>
              <a:t>Is on the highest attainable indifference curve</a:t>
            </a:r>
          </a:p>
          <a:p>
            <a:pPr lvl="1"/>
            <a:r>
              <a:rPr lang="en-US" dirty="0"/>
              <a:t>Has MRS equal to relative price (slope of budget line)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1376" y="2057400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23654" y="379089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3048000"/>
            <a:ext cx="2743200" cy="274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0379" y="34290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09600" y="5786430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600200" y="40100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12"/>
          <p:cNvSpPr>
            <a:spLocks/>
          </p:cNvSpPr>
          <p:nvPr/>
        </p:nvSpPr>
        <p:spPr bwMode="auto">
          <a:xfrm flipH="1" flipV="1">
            <a:off x="1009469" y="2457510"/>
            <a:ext cx="3362509" cy="2590799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8" name="Arc 12"/>
          <p:cNvSpPr>
            <a:spLocks/>
          </p:cNvSpPr>
          <p:nvPr/>
        </p:nvSpPr>
        <p:spPr bwMode="auto">
          <a:xfrm flipH="1" flipV="1">
            <a:off x="1676400" y="2231142"/>
            <a:ext cx="2495279" cy="2036058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60003" y="367527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12"/>
          <p:cNvSpPr>
            <a:spLocks/>
          </p:cNvSpPr>
          <p:nvPr/>
        </p:nvSpPr>
        <p:spPr bwMode="auto">
          <a:xfrm flipH="1" flipV="1">
            <a:off x="685800" y="2819400"/>
            <a:ext cx="3341820" cy="26670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8684" y="4191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3" name="Oval 32"/>
          <p:cNvSpPr/>
          <p:nvPr/>
        </p:nvSpPr>
        <p:spPr>
          <a:xfrm>
            <a:off x="1235230" y="441016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927042" y="52578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27042" y="4857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27042" y="4095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5CB3FC-4251-4BAF-BA69-D8387709C1DD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DD7E6-443F-400A-AC8A-B83DA63A0598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239E12-F27A-4148-8A17-C33BE8F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>
            <a:off x="609600" y="4069668"/>
            <a:ext cx="106717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What the Consumer Chooses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41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At the optimum, the slopes of the indifference curve and the budget constraint are the same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419600" cy="4525963"/>
              </a:xfrm>
              <a:blipFill>
                <a:blip r:embed="rId3"/>
                <a:stretch>
                  <a:fillRect l="-248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1376" y="2057400"/>
            <a:ext cx="8224" cy="37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83240" y="57912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3654" y="379089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3048000"/>
            <a:ext cx="2743200" cy="274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9600" y="5786430"/>
            <a:ext cx="3591110" cy="1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600200" y="40100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12"/>
          <p:cNvSpPr>
            <a:spLocks/>
          </p:cNvSpPr>
          <p:nvPr/>
        </p:nvSpPr>
        <p:spPr bwMode="auto">
          <a:xfrm flipH="1" flipV="1">
            <a:off x="993931" y="2444631"/>
            <a:ext cx="3362509" cy="2590799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67838" y="1905000"/>
            <a:ext cx="2751762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Tangency between the indifference curve and the budget constraint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771" y="4069080"/>
            <a:ext cx="0" cy="171188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47800" y="5802868"/>
                <a:ext cx="514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02868"/>
                <a:ext cx="514435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400" y="3887236"/>
                <a:ext cx="504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7236"/>
                <a:ext cx="504818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927042" y="481971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24070-715E-4D17-845E-576087D5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The effects of an increase in income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4983161"/>
          </a:xfrm>
        </p:spPr>
        <p:txBody>
          <a:bodyPr>
            <a:normAutofit/>
          </a:bodyPr>
          <a:lstStyle/>
          <a:p>
            <a:r>
              <a:rPr lang="en-US" dirty="0"/>
              <a:t>The budget constraint outward (same slope)</a:t>
            </a:r>
          </a:p>
          <a:p>
            <a:endParaRPr lang="en-US" dirty="0"/>
          </a:p>
          <a:p>
            <a:r>
              <a:rPr lang="en-US" dirty="0"/>
              <a:t>Relative prices don’t change</a:t>
            </a:r>
          </a:p>
          <a:p>
            <a:endParaRPr lang="en-US" dirty="0"/>
          </a:p>
          <a:p>
            <a:r>
              <a:rPr lang="en-US" dirty="0"/>
              <a:t>Consumption of both goods increases</a:t>
            </a:r>
          </a:p>
          <a:p>
            <a:pPr lvl="1"/>
            <a:r>
              <a:rPr lang="en-US" dirty="0"/>
              <a:t>Normal goods</a:t>
            </a:r>
          </a:p>
          <a:p>
            <a:pPr lvl="1"/>
            <a:r>
              <a:rPr lang="en-US" dirty="0"/>
              <a:t>more money, more goods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12954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1376" y="1905000"/>
            <a:ext cx="8224" cy="38927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3654" y="379089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3048000"/>
            <a:ext cx="2743200" cy="274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5797730"/>
            <a:ext cx="39324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600200" y="40100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12"/>
          <p:cNvSpPr>
            <a:spLocks/>
          </p:cNvSpPr>
          <p:nvPr/>
        </p:nvSpPr>
        <p:spPr bwMode="auto">
          <a:xfrm flipH="1" flipV="1">
            <a:off x="707321" y="1752600"/>
            <a:ext cx="3559879" cy="32766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7555" y="345112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 flipH="1" flipV="1">
            <a:off x="1897769" y="2598120"/>
            <a:ext cx="2088630" cy="17526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1376" y="2057400"/>
            <a:ext cx="3773254" cy="3729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286044" y="370830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09600" y="4069668"/>
            <a:ext cx="106717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6771" y="4069080"/>
            <a:ext cx="0" cy="171188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28748" y="5802868"/>
                <a:ext cx="514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48" y="5802868"/>
                <a:ext cx="514436" cy="369332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" y="3887236"/>
                <a:ext cx="504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7236"/>
                <a:ext cx="504818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>
            <a:stCxn id="23" idx="2"/>
          </p:cNvCxnSpPr>
          <p:nvPr/>
        </p:nvCxnSpPr>
        <p:spPr>
          <a:xfrm flipH="1">
            <a:off x="611487" y="3760678"/>
            <a:ext cx="1674557" cy="214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4"/>
          </p:cNvCxnSpPr>
          <p:nvPr/>
        </p:nvCxnSpPr>
        <p:spPr>
          <a:xfrm>
            <a:off x="2353682" y="3813050"/>
            <a:ext cx="6941" cy="198981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14080" y="5803900"/>
                <a:ext cx="581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080" y="5803900"/>
                <a:ext cx="581057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1839" y="3582620"/>
                <a:ext cx="571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39" y="3582620"/>
                <a:ext cx="57143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6B2D08-959C-4A07-BECB-612E805E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The case of an Inferior Good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4824388"/>
          </a:xfrm>
        </p:spPr>
        <p:txBody>
          <a:bodyPr>
            <a:normAutofit/>
          </a:bodyPr>
          <a:lstStyle/>
          <a:p>
            <a:r>
              <a:rPr lang="en-US" dirty="0"/>
              <a:t>An increase in income shifts the budget constraint outward</a:t>
            </a:r>
          </a:p>
          <a:p>
            <a:endParaRPr lang="en-US" dirty="0"/>
          </a:p>
          <a:p>
            <a:r>
              <a:rPr lang="en-US" dirty="0"/>
              <a:t>But if one of the goods is inferior, the consumer will buy less of it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1376" y="1905000"/>
            <a:ext cx="8224" cy="38927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23654" y="379089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3048000"/>
            <a:ext cx="2743200" cy="274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5797730"/>
            <a:ext cx="39324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600200" y="40100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12"/>
          <p:cNvSpPr>
            <a:spLocks/>
          </p:cNvSpPr>
          <p:nvPr/>
        </p:nvSpPr>
        <p:spPr bwMode="auto">
          <a:xfrm flipH="1" flipV="1">
            <a:off x="707321" y="1752600"/>
            <a:ext cx="3559879" cy="32766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3176" y="40071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 flipH="1" flipV="1">
            <a:off x="2453390" y="3154180"/>
            <a:ext cx="2088630" cy="17526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1376" y="2057400"/>
            <a:ext cx="3773254" cy="3729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907509" y="429718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09600" y="4069668"/>
            <a:ext cx="106717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6771" y="4069080"/>
            <a:ext cx="0" cy="171188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28748" y="5802868"/>
                <a:ext cx="514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48" y="5802868"/>
                <a:ext cx="514435" cy="369332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" y="3887236"/>
                <a:ext cx="504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7236"/>
                <a:ext cx="504818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>
            <a:endCxn id="32" idx="3"/>
          </p:cNvCxnSpPr>
          <p:nvPr/>
        </p:nvCxnSpPr>
        <p:spPr>
          <a:xfrm flipH="1">
            <a:off x="693277" y="4359244"/>
            <a:ext cx="2292043" cy="246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983838" y="4358890"/>
            <a:ext cx="1481" cy="144397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37296" y="5803900"/>
                <a:ext cx="581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296" y="5803900"/>
                <a:ext cx="581057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1839" y="4177046"/>
                <a:ext cx="571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39" y="4177046"/>
                <a:ext cx="571438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D70DF76B-8FE9-4770-A9B3-57357C384E0A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225A71-84E9-41D4-B8D2-F1924EC70F1F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2341E-76B1-401F-B313-07FE5773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DD34-E23D-4509-9F4A-899A0A60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4278C-7C48-4FC3-B73F-4ACBBA7AC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International Trade (Ch. 9)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Elasticity (Ch. 5)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Negative Externalities (Ch. 10)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Market Concentration (Ch. 17)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Demand and Supply (Ch. 4)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Cost Curves (Ch. 13)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Consumer Theory (Ch. 21) &lt;- Today!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B584-4F14-49D4-AB40-0647052B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05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The Effects of a Price Change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00600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X</a:t>
            </a:r>
            <a:r>
              <a:rPr lang="en-US" dirty="0"/>
              <a:t> falls</a:t>
            </a:r>
          </a:p>
          <a:p>
            <a:pPr lvl="1"/>
            <a:r>
              <a:rPr lang="en-US" dirty="0"/>
              <a:t>the budget constraint rotates outward</a:t>
            </a:r>
          </a:p>
          <a:p>
            <a:pPr lvl="1"/>
            <a:r>
              <a:rPr lang="en-US" dirty="0"/>
              <a:t>Different slope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change from A to the new optimum is the result of two effects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1376" y="1905000"/>
            <a:ext cx="8224" cy="38927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084" y="3733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2514600"/>
            <a:ext cx="213360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371600" y="37052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12"/>
          <p:cNvSpPr>
            <a:spLocks/>
          </p:cNvSpPr>
          <p:nvPr/>
        </p:nvSpPr>
        <p:spPr bwMode="auto">
          <a:xfrm flipH="1" flipV="1">
            <a:off x="1770110" y="2347210"/>
            <a:ext cx="3015500" cy="27432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1376" y="2514600"/>
            <a:ext cx="3589624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12"/>
          <p:cNvSpPr>
            <a:spLocks/>
          </p:cNvSpPr>
          <p:nvPr/>
        </p:nvSpPr>
        <p:spPr bwMode="auto">
          <a:xfrm flipH="1" flipV="1">
            <a:off x="1042101" y="2132350"/>
            <a:ext cx="3591109" cy="32004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8300" y="3962400"/>
            <a:ext cx="155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Optimum</a:t>
            </a:r>
          </a:p>
        </p:txBody>
      </p:sp>
      <p:sp>
        <p:nvSpPr>
          <p:cNvPr id="29" name="Oval 28"/>
          <p:cNvSpPr/>
          <p:nvPr/>
        </p:nvSpPr>
        <p:spPr>
          <a:xfrm>
            <a:off x="2526824" y="42386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9600" y="5797730"/>
            <a:ext cx="381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0AACACC-C820-436A-AC7E-6C5A07791FF9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9590E9-25C4-4A64-BC63-D5E916977D4B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29CC2A-7ABC-4476-9692-9C921EDD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/>
              <a:t>The Income and Substitution Effects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u="sng" dirty="0"/>
              <a:t>fall</a:t>
            </a:r>
            <a:r>
              <a:rPr lang="en-US" dirty="0"/>
              <a:t> in the price of one good X has two effects: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effect</a:t>
            </a:r>
            <a:br>
              <a:rPr lang="en-US" dirty="0"/>
            </a:br>
            <a:r>
              <a:rPr lang="en-US" dirty="0"/>
              <a:t>The lower price boosts the purchasing power</a:t>
            </a:r>
          </a:p>
          <a:p>
            <a:pPr marL="404813" indent="-60325">
              <a:buNone/>
            </a:pPr>
            <a:r>
              <a:rPr lang="en-US" dirty="0"/>
              <a:t>The consumer can buy </a:t>
            </a:r>
            <a:r>
              <a:rPr lang="en-US" u="sng" dirty="0"/>
              <a:t>more of good Y </a:t>
            </a:r>
            <a:r>
              <a:rPr lang="en-US" dirty="0"/>
              <a:t>and good X</a:t>
            </a:r>
          </a:p>
          <a:p>
            <a:endParaRPr lang="en-US" dirty="0"/>
          </a:p>
          <a:p>
            <a:r>
              <a:rPr lang="en-US" dirty="0"/>
              <a:t>Substitution effect</a:t>
            </a:r>
            <a:br>
              <a:rPr lang="en-US" dirty="0"/>
            </a:br>
            <a:r>
              <a:rPr lang="en-US" dirty="0"/>
              <a:t>The relative price changed too</a:t>
            </a:r>
          </a:p>
          <a:p>
            <a:pPr marL="344488" indent="0">
              <a:buNone/>
            </a:pPr>
            <a:r>
              <a:rPr lang="en-US" dirty="0"/>
              <a:t>Good Y is relatively more expensive than good X</a:t>
            </a:r>
          </a:p>
          <a:p>
            <a:pPr marL="344488" indent="0">
              <a:buNone/>
            </a:pPr>
            <a:r>
              <a:rPr lang="en-US" dirty="0"/>
              <a:t>The consumer will buy </a:t>
            </a:r>
            <a:r>
              <a:rPr lang="en-US" u="sng" dirty="0"/>
              <a:t>less of good Y </a:t>
            </a:r>
            <a:r>
              <a:rPr lang="en-US" dirty="0"/>
              <a:t>and more of good 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Notice:  The net effect on good Y is ambiguous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112" y="2820194"/>
            <a:ext cx="7239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2112" y="4343400"/>
            <a:ext cx="8077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1DE177-6EA0-4A04-BC93-5FBF6ABD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Income and Substitution Effects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4135" cy="945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u="sng" dirty="0"/>
              <a:t>fall</a:t>
            </a:r>
            <a:r>
              <a:rPr lang="en-US" dirty="0"/>
              <a:t> in the price of one good X has two effects:</a:t>
            </a:r>
          </a:p>
        </p:txBody>
      </p:sp>
      <p:graphicFrame>
        <p:nvGraphicFramePr>
          <p:cNvPr id="9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2592774"/>
              </p:ext>
            </p:extLst>
          </p:nvPr>
        </p:nvGraphicFramePr>
        <p:xfrm>
          <a:off x="923525" y="2557182"/>
          <a:ext cx="7258544" cy="2254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521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Income</a:t>
                      </a:r>
                    </a:p>
                    <a:p>
                      <a:pPr algn="ctr"/>
                      <a:r>
                        <a:rPr lang="en-US" b="1" dirty="0"/>
                        <a:t>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Substitution</a:t>
                      </a:r>
                    </a:p>
                    <a:p>
                      <a:pPr algn="ctr"/>
                      <a:r>
                        <a:rPr lang="en-US" b="1" dirty="0"/>
                        <a:t>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Effect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↑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↑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50729" y="3644440"/>
            <a:ext cx="883315" cy="418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3900" y="4278180"/>
            <a:ext cx="883315" cy="418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93720" y="3621025"/>
            <a:ext cx="883315" cy="418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46891" y="4254765"/>
            <a:ext cx="883315" cy="418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29920" y="3621025"/>
            <a:ext cx="883315" cy="418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83091" y="4254765"/>
            <a:ext cx="883315" cy="418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59932" y="5234035"/>
            <a:ext cx="8376535" cy="9454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Income effect: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cheaper price = higher purchasing power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457200" y="5272090"/>
            <a:ext cx="8224135" cy="1175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Substitution effect: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change in relative prices = more consumption of the relatively cheaper good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457200" y="5248675"/>
            <a:ext cx="8224135" cy="94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Total effect on good Y due to a fall in the price of X is ambiguous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6A16CE-339D-47E1-B9B4-E8C0F0D3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C7C5-F4D4-44A9-BE49-362DB058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&amp; Substitution Effect*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57421-D6D6-4CAF-BDDA-BFCCCE742B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Income</a:t>
            </a:r>
          </a:p>
          <a:p>
            <a:pPr lvl="1"/>
            <a:r>
              <a:rPr lang="en-US" dirty="0"/>
              <a:t>Referred to as ‘buying more’ effect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Represents the impact that a change in the price of a product has on a consumer’s real income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8360-EDA7-4CEC-B1EB-F92697AD27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Substitution</a:t>
            </a:r>
          </a:p>
          <a:p>
            <a:pPr lvl="1"/>
            <a:r>
              <a:rPr lang="en-US" dirty="0"/>
              <a:t>Represents the impact on the quantity bought due to a change in price when the consumer, hypothetically, remains indifferent between the original prices and the new ones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BF64D-AD1E-47FF-A3DB-070628FF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65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3BC9-A0D7-4E5B-BF6E-E69204B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Effect &amp; The Type of Good*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45C95-4C7B-4BE6-9271-A78D9768B3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the income and substitution effect move in the </a:t>
            </a:r>
            <a:r>
              <a:rPr lang="en-US" u="sng" dirty="0"/>
              <a:t>same</a:t>
            </a:r>
            <a:r>
              <a:rPr lang="en-US" dirty="0"/>
              <a:t> direction, the good is a normal good.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FC808-5BD0-45E6-9C74-306A8479D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When the income effect and substitution effect move in </a:t>
            </a:r>
            <a:r>
              <a:rPr lang="en-US" u="sng" dirty="0"/>
              <a:t>opposite</a:t>
            </a:r>
            <a:r>
              <a:rPr lang="en-US" dirty="0"/>
              <a:t> directions, the good is an inferior good. </a:t>
            </a:r>
          </a:p>
          <a:p>
            <a:endParaRPr lang="en-US" dirty="0"/>
          </a:p>
          <a:p>
            <a:r>
              <a:rPr lang="en-US" dirty="0"/>
              <a:t>The SE &gt; IE for both normal and inferior goods. </a:t>
            </a:r>
          </a:p>
          <a:p>
            <a:r>
              <a:rPr lang="en-US" dirty="0"/>
              <a:t>When the IE&gt;SE for an inferior good, we have a </a:t>
            </a:r>
            <a:r>
              <a:rPr lang="en-US" dirty="0" err="1"/>
              <a:t>Giffin</a:t>
            </a:r>
            <a:r>
              <a:rPr lang="en-US" dirty="0"/>
              <a:t> Good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DFEC0-351B-4BB4-AA62-AADD8D37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6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The Effects of a Price Change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00600"/>
          </a:xfrm>
        </p:spPr>
        <p:txBody>
          <a:bodyPr>
            <a:normAutofit/>
          </a:bodyPr>
          <a:lstStyle/>
          <a:p>
            <a:r>
              <a:rPr lang="en-US" dirty="0"/>
              <a:t>Substitution Effect</a:t>
            </a:r>
          </a:p>
          <a:p>
            <a:pPr marL="457200" lvl="1" indent="0">
              <a:buNone/>
            </a:pPr>
            <a:r>
              <a:rPr lang="en-US" dirty="0"/>
              <a:t>Movement along the original indifference curve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At point B: the slope of the indifference is the same as the new budget constraint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1376" y="1905000"/>
            <a:ext cx="8224" cy="38927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084" y="3733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2514600"/>
            <a:ext cx="213360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5797730"/>
            <a:ext cx="381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371600" y="37052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42672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01376" y="2514600"/>
            <a:ext cx="3589624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60460" y="435072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12"/>
          <p:cNvSpPr>
            <a:spLocks/>
          </p:cNvSpPr>
          <p:nvPr/>
        </p:nvSpPr>
        <p:spPr bwMode="auto">
          <a:xfrm flipH="1" flipV="1">
            <a:off x="1042101" y="2132350"/>
            <a:ext cx="3591109" cy="32004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376" y="3124200"/>
            <a:ext cx="2881864" cy="2667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09600" y="3763832"/>
            <a:ext cx="838572" cy="223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446690" y="3763244"/>
            <a:ext cx="1481" cy="203962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09600" y="4382088"/>
            <a:ext cx="1447800" cy="223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8200" y="60622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Substitution Effect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385" y="3124200"/>
            <a:ext cx="430887" cy="1905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/>
              <a:t>Substitution Effect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3272" y="3757627"/>
            <a:ext cx="0" cy="62387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8172" y="5943600"/>
            <a:ext cx="617790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55918" y="4381500"/>
            <a:ext cx="1482" cy="142136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33CF63A-E199-499C-9C44-4CAA58E36796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493D3F-CC42-4BBA-A461-A67C67450418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348184-9BE5-42B0-B8AD-F374E84F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36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The Effects of a Price Change*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257800"/>
          </a:xfrm>
        </p:spPr>
        <p:txBody>
          <a:bodyPr>
            <a:normAutofit/>
          </a:bodyPr>
          <a:lstStyle/>
          <a:p>
            <a:r>
              <a:rPr lang="en-US" dirty="0"/>
              <a:t>Income Effect</a:t>
            </a:r>
          </a:p>
          <a:p>
            <a:pPr marL="457200" lvl="1" indent="0">
              <a:buNone/>
            </a:pPr>
            <a:r>
              <a:rPr lang="en-US" dirty="0"/>
              <a:t>Movement to a higher indifference curve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At point C: Tangency between the new budget constraint and a higher indifference curve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1376" y="1905000"/>
            <a:ext cx="8224" cy="38927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084" y="3733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2514600"/>
            <a:ext cx="213360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5797730"/>
            <a:ext cx="381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371600" y="37052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12"/>
          <p:cNvSpPr>
            <a:spLocks/>
          </p:cNvSpPr>
          <p:nvPr/>
        </p:nvSpPr>
        <p:spPr bwMode="auto">
          <a:xfrm flipH="1" flipV="1">
            <a:off x="1770110" y="2347210"/>
            <a:ext cx="3015500" cy="27432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42672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01376" y="2514600"/>
            <a:ext cx="3589624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98324" y="434340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12"/>
          <p:cNvSpPr>
            <a:spLocks/>
          </p:cNvSpPr>
          <p:nvPr/>
        </p:nvSpPr>
        <p:spPr bwMode="auto">
          <a:xfrm flipH="1" flipV="1">
            <a:off x="1042101" y="2132350"/>
            <a:ext cx="3591109" cy="32004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9600" y="3200400"/>
            <a:ext cx="2971800" cy="25908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38300" y="39624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2526824" y="42386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09600" y="4382088"/>
            <a:ext cx="1447800" cy="223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055918" y="4381500"/>
            <a:ext cx="1482" cy="142136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09600" y="4283028"/>
            <a:ext cx="1981200" cy="79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589318" y="4282440"/>
            <a:ext cx="1482" cy="150876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2560" y="60622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Income Effect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85" y="3413760"/>
            <a:ext cx="430887" cy="1905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/>
              <a:t>Income Effect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43272" y="4231421"/>
            <a:ext cx="0" cy="174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057400" y="5943600"/>
            <a:ext cx="52225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6BC5932-5B98-4C05-860C-FBFE5AADF68B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F26932-B543-42A6-858E-E7BC11590372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FA255-3224-4D5B-BBF7-ABAEF293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 animBg="1"/>
      <p:bldP spid="33" grpId="0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The Effects of a Price Change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00600"/>
          </a:xfrm>
        </p:spPr>
        <p:txBody>
          <a:bodyPr>
            <a:normAutofit/>
          </a:bodyPr>
          <a:lstStyle/>
          <a:p>
            <a:r>
              <a:rPr lang="en-US" dirty="0"/>
              <a:t>Good 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substitution effect </a:t>
            </a:r>
            <a:r>
              <a:rPr lang="en-US" dirty="0"/>
              <a:t>negative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income effect </a:t>
            </a:r>
            <a:r>
              <a:rPr lang="en-US" dirty="0"/>
              <a:t>positive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/>
                </a:solidFill>
              </a:rPr>
              <a:t>Net effect </a:t>
            </a:r>
            <a:r>
              <a:rPr lang="en-US" dirty="0"/>
              <a:t>negative</a:t>
            </a:r>
          </a:p>
          <a:p>
            <a:endParaRPr lang="en-US" dirty="0"/>
          </a:p>
          <a:p>
            <a:r>
              <a:rPr lang="en-US" dirty="0"/>
              <a:t>Good X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substitution effect </a:t>
            </a:r>
            <a:r>
              <a:rPr lang="en-US" dirty="0"/>
              <a:t>positive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income effect </a:t>
            </a:r>
            <a:r>
              <a:rPr lang="en-US" dirty="0"/>
              <a:t>positive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/>
                </a:solidFill>
              </a:rPr>
              <a:t>Net effect </a:t>
            </a:r>
            <a:r>
              <a:rPr lang="en-US" dirty="0"/>
              <a:t>positive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1376" y="1905000"/>
            <a:ext cx="8224" cy="38927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084" y="3733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2514600"/>
            <a:ext cx="213360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5797730"/>
            <a:ext cx="381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371600" y="37052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12"/>
          <p:cNvSpPr>
            <a:spLocks/>
          </p:cNvSpPr>
          <p:nvPr/>
        </p:nvSpPr>
        <p:spPr bwMode="auto">
          <a:xfrm flipH="1" flipV="1">
            <a:off x="1770110" y="2347210"/>
            <a:ext cx="3015500" cy="27432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42672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01376" y="2514600"/>
            <a:ext cx="3589624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98324" y="434340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12"/>
          <p:cNvSpPr>
            <a:spLocks/>
          </p:cNvSpPr>
          <p:nvPr/>
        </p:nvSpPr>
        <p:spPr bwMode="auto">
          <a:xfrm flipH="1" flipV="1">
            <a:off x="1042101" y="2132350"/>
            <a:ext cx="3591109" cy="32004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21166" y="3429000"/>
            <a:ext cx="2370424" cy="21336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38300" y="39624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2526824" y="4238655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09600" y="4382088"/>
            <a:ext cx="1447800" cy="223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055918" y="4381500"/>
            <a:ext cx="1482" cy="142136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09600" y="4283028"/>
            <a:ext cx="1981200" cy="79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589318" y="4282440"/>
            <a:ext cx="1482" cy="150876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43272" y="4231421"/>
            <a:ext cx="0" cy="174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057400" y="5943600"/>
            <a:ext cx="52225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09600" y="3763832"/>
            <a:ext cx="838572" cy="223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446690" y="3763244"/>
            <a:ext cx="1481" cy="203962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04800" y="3733800"/>
            <a:ext cx="8706" cy="67181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48172" y="5943600"/>
            <a:ext cx="617790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853D2A7-793F-415C-BFF1-510A33975E2B}"/>
              </a:ext>
            </a:extLst>
          </p:cNvPr>
          <p:cNvSpPr txBox="1"/>
          <p:nvPr/>
        </p:nvSpPr>
        <p:spPr>
          <a:xfrm>
            <a:off x="76200" y="15240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0A5D25-47FD-4D43-97B0-ABFD4044E078}"/>
              </a:ext>
            </a:extLst>
          </p:cNvPr>
          <p:cNvSpPr txBox="1"/>
          <p:nvPr/>
        </p:nvSpPr>
        <p:spPr>
          <a:xfrm>
            <a:off x="3483240" y="579120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22FB1C-3136-4605-AFB6-3BBD32257F7C}"/>
              </a:ext>
            </a:extLst>
          </p:cNvPr>
          <p:cNvCxnSpPr>
            <a:cxnSpLocks/>
          </p:cNvCxnSpPr>
          <p:nvPr/>
        </p:nvCxnSpPr>
        <p:spPr>
          <a:xfrm>
            <a:off x="441382" y="3757627"/>
            <a:ext cx="1" cy="481412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9D76E1D-4ED9-42E2-8787-25A88967785B}"/>
              </a:ext>
            </a:extLst>
          </p:cNvPr>
          <p:cNvCxnSpPr>
            <a:cxnSpLocks/>
          </p:cNvCxnSpPr>
          <p:nvPr/>
        </p:nvCxnSpPr>
        <p:spPr>
          <a:xfrm>
            <a:off x="1446690" y="6066961"/>
            <a:ext cx="1142628" cy="1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F72DC1-23A1-4B2A-9C24-2D1A4FC7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Demand Curve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demand curve summarizes of the optimal decisions after a price change</a:t>
            </a:r>
          </a:p>
          <a:p>
            <a:endParaRPr lang="en-US" dirty="0"/>
          </a:p>
          <a:p>
            <a:r>
              <a:rPr lang="en-US" dirty="0"/>
              <a:t>The combined income and substitution effects shows the total change in the quantity demanded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1D8FE3-0BF9-4701-89B7-9AB94AD9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7613681" y="4919087"/>
            <a:ext cx="2264" cy="14522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Deriving the Demand Curve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Consumer’s Optimum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Demand Curve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9600" y="2737485"/>
            <a:ext cx="0" cy="3665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42205" y="455452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3119735"/>
            <a:ext cx="213360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6402865"/>
            <a:ext cx="381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371600" y="431039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12"/>
          <p:cNvSpPr>
            <a:spLocks/>
          </p:cNvSpPr>
          <p:nvPr/>
        </p:nvSpPr>
        <p:spPr bwMode="auto">
          <a:xfrm flipH="1" flipV="1">
            <a:off x="1770110" y="2952345"/>
            <a:ext cx="3015500" cy="27432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1376" y="3119735"/>
            <a:ext cx="3589624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12"/>
          <p:cNvSpPr>
            <a:spLocks/>
          </p:cNvSpPr>
          <p:nvPr/>
        </p:nvSpPr>
        <p:spPr bwMode="auto">
          <a:xfrm flipH="1" flipV="1">
            <a:off x="1042101" y="2737485"/>
            <a:ext cx="3591109" cy="3200400"/>
          </a:xfrm>
          <a:custGeom>
            <a:avLst/>
            <a:gdLst>
              <a:gd name="T0" fmla="*/ 1 w 21120"/>
              <a:gd name="T1" fmla="*/ 0 h 21348"/>
              <a:gd name="T2" fmla="*/ 4 w 21120"/>
              <a:gd name="T3" fmla="*/ 3 h 21348"/>
              <a:gd name="T4" fmla="*/ 0 w 21120"/>
              <a:gd name="T5" fmla="*/ 4 h 21348"/>
              <a:gd name="T6" fmla="*/ 0 60000 65536"/>
              <a:gd name="T7" fmla="*/ 0 60000 65536"/>
              <a:gd name="T8" fmla="*/ 0 60000 65536"/>
              <a:gd name="T9" fmla="*/ 0 w 21120"/>
              <a:gd name="T10" fmla="*/ 0 h 21348"/>
              <a:gd name="T11" fmla="*/ 21120 w 21120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0" h="21348" fill="none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</a:path>
              <a:path w="21120" h="21348" stroke="0" extrusionOk="0">
                <a:moveTo>
                  <a:pt x="3289" y="0"/>
                </a:moveTo>
                <a:cubicBezTo>
                  <a:pt x="12146" y="1364"/>
                  <a:pt x="19240" y="8056"/>
                  <a:pt x="21119" y="16819"/>
                </a:cubicBezTo>
                <a:lnTo>
                  <a:pt x="0" y="21348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5352" y="432625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2526824" y="484379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209800" y="2510135"/>
            <a:ext cx="2209800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 decrease in the price of good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35144" y="2362200"/>
            <a:ext cx="401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baseline="-25000" dirty="0"/>
              <a:t>X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084572" y="2952345"/>
            <a:ext cx="20828" cy="3450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14563" y="645789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05400" y="6402865"/>
            <a:ext cx="381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34000" y="3714750"/>
            <a:ext cx="3276600" cy="1752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12595" y="38994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6" name="Oval 35"/>
          <p:cNvSpPr/>
          <p:nvPr/>
        </p:nvSpPr>
        <p:spPr>
          <a:xfrm>
            <a:off x="7556024" y="4876800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13681" y="449882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8" name="Oval 37"/>
          <p:cNvSpPr/>
          <p:nvPr/>
        </p:nvSpPr>
        <p:spPr>
          <a:xfrm>
            <a:off x="6398696" y="4268103"/>
            <a:ext cx="135276" cy="1047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553200" y="2514600"/>
            <a:ext cx="2362200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Increases the quantity demanded of good 2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600903" y="5363210"/>
            <a:ext cx="9551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40" idx="0"/>
          </p:cNvCxnSpPr>
          <p:nvPr/>
        </p:nvCxnSpPr>
        <p:spPr>
          <a:xfrm>
            <a:off x="1452234" y="4372848"/>
            <a:ext cx="8777" cy="203962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204210" y="6412468"/>
                <a:ext cx="513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10" y="6412468"/>
                <a:ext cx="51360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>
            <a:stCxn id="29" idx="4"/>
          </p:cNvCxnSpPr>
          <p:nvPr/>
        </p:nvCxnSpPr>
        <p:spPr>
          <a:xfrm>
            <a:off x="2594462" y="4948535"/>
            <a:ext cx="2264" cy="14522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350184" y="6412468"/>
                <a:ext cx="509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84" y="6412468"/>
                <a:ext cx="50917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endCxn id="45" idx="0"/>
          </p:cNvCxnSpPr>
          <p:nvPr/>
        </p:nvCxnSpPr>
        <p:spPr>
          <a:xfrm>
            <a:off x="6471453" y="4343400"/>
            <a:ext cx="8777" cy="203962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23429" y="6383020"/>
                <a:ext cx="513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29" y="6383020"/>
                <a:ext cx="51360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69403" y="6383020"/>
                <a:ext cx="509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403" y="6383020"/>
                <a:ext cx="50917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AFE4C35C-847F-4229-A083-6A21F1E21D15}"/>
              </a:ext>
            </a:extLst>
          </p:cNvPr>
          <p:cNvSpPr txBox="1"/>
          <p:nvPr/>
        </p:nvSpPr>
        <p:spPr>
          <a:xfrm>
            <a:off x="131741" y="2085042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8DFFDB-F6DD-42D1-9E5F-B0317D16EDD8}"/>
              </a:ext>
            </a:extLst>
          </p:cNvPr>
          <p:cNvSpPr txBox="1"/>
          <p:nvPr/>
        </p:nvSpPr>
        <p:spPr>
          <a:xfrm>
            <a:off x="3538781" y="635224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38AF74-CF28-4163-BBBC-EE0DF467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/>
      <p:bldP spid="31" grpId="0"/>
      <p:bldP spid="35" grpId="0"/>
      <p:bldP spid="36" grpId="0" animBg="1"/>
      <p:bldP spid="37" grpId="0"/>
      <p:bldP spid="38" grpId="0" animBg="1"/>
      <p:bldP spid="39" grpId="0" animBg="1"/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We’ve spent a lot of time looking at firms, or supply. Now we look at consumers, or demand.</a:t>
            </a:r>
          </a:p>
          <a:p>
            <a:endParaRPr lang="en-US" dirty="0"/>
          </a:p>
          <a:p>
            <a:r>
              <a:rPr lang="en-US" dirty="0"/>
              <a:t>Consumer choice</a:t>
            </a:r>
          </a:p>
          <a:p>
            <a:pPr lvl="1"/>
            <a:r>
              <a:rPr lang="en-US" dirty="0"/>
              <a:t>What explains the demand curve</a:t>
            </a:r>
          </a:p>
          <a:p>
            <a:pPr lvl="1"/>
            <a:r>
              <a:rPr lang="en-US" dirty="0"/>
              <a:t>The effect of changes in prices and income</a:t>
            </a:r>
          </a:p>
          <a:p>
            <a:pPr lvl="1"/>
            <a:endParaRPr lang="en-US" dirty="0"/>
          </a:p>
          <a:p>
            <a:r>
              <a:rPr lang="en-US" dirty="0"/>
              <a:t>Today the theory, next class the application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8C1B3-B1EF-42C3-86DF-9EAE30A4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F496F4-A929-4E0E-BA34-75D49217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0B98E39-58CB-4D1F-953A-4CBA323B95A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303946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i="1" dirty="0"/>
              </a:p>
              <a:p>
                <a:endParaRPr lang="en-US" altLang="en-US" i="1" dirty="0"/>
              </a:p>
              <a:p>
                <a:r>
                  <a:rPr lang="en-US" altLang="en-US" i="1" dirty="0"/>
                  <a:t>One bag of popcorn and 6 cans of soda</a:t>
                </a:r>
                <a:br>
                  <a:rPr lang="en-US" altLang="en-US" i="1" dirty="0"/>
                </a:br>
                <a:br>
                  <a:rPr lang="en-US" altLang="en-US" i="1" dirty="0"/>
                </a:br>
                <a:endParaRPr lang="en-US" altLang="en-US" i="1" dirty="0"/>
              </a:p>
              <a:p>
                <a:r>
                  <a:rPr lang="en-US" altLang="en-US" i="1" dirty="0"/>
                  <a:t>MRS = ½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0B98E39-58CB-4D1F-953A-4CBA323B95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3039460" cy="4525963"/>
              </a:xfrm>
              <a:blipFill>
                <a:blip r:embed="rId2"/>
                <a:stretch>
                  <a:fillRect l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B066A310-F55D-459B-B707-B537B0263A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0" y="1600200"/>
            <a:ext cx="5190140" cy="492802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FA3309-7F39-4571-8C0B-302EE37EF528}"/>
              </a:ext>
            </a:extLst>
          </p:cNvPr>
          <p:cNvCxnSpPr>
            <a:cxnSpLocks/>
          </p:cNvCxnSpPr>
          <p:nvPr/>
        </p:nvCxnSpPr>
        <p:spPr>
          <a:xfrm>
            <a:off x="4054887" y="3933519"/>
            <a:ext cx="4050373" cy="199180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550A33-A2CA-49B2-8D72-C62F469AA513}"/>
              </a:ext>
            </a:extLst>
          </p:cNvPr>
          <p:cNvCxnSpPr>
            <a:cxnSpLocks/>
          </p:cNvCxnSpPr>
          <p:nvPr/>
        </p:nvCxnSpPr>
        <p:spPr>
          <a:xfrm>
            <a:off x="4054887" y="5426060"/>
            <a:ext cx="3051843" cy="0"/>
          </a:xfrm>
          <a:prstGeom prst="line">
            <a:avLst/>
          </a:prstGeom>
          <a:ln>
            <a:solidFill>
              <a:srgbClr val="FF66CC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A55617-B0BC-4A78-9BA3-1202A340877B}"/>
              </a:ext>
            </a:extLst>
          </p:cNvPr>
          <p:cNvCxnSpPr>
            <a:cxnSpLocks/>
          </p:cNvCxnSpPr>
          <p:nvPr/>
        </p:nvCxnSpPr>
        <p:spPr>
          <a:xfrm flipH="1" flipV="1">
            <a:off x="7098285" y="5426062"/>
            <a:ext cx="8445" cy="499263"/>
          </a:xfrm>
          <a:prstGeom prst="line">
            <a:avLst/>
          </a:prstGeom>
          <a:ln>
            <a:solidFill>
              <a:srgbClr val="FF66CC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9C642-224C-4FAF-980B-005A615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F496F4-A929-4E0E-BA34-75D49217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Activity – Change in Soda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0B98E39-58CB-4D1F-953A-4CBA323B95A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303946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=4−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i="1" dirty="0"/>
              </a:p>
              <a:p>
                <a:endParaRPr lang="en-US" altLang="en-US" i="1" dirty="0"/>
              </a:p>
              <a:p>
                <a:r>
                  <a:rPr lang="en-US" dirty="0"/>
                  <a:t>Income Effect – </a:t>
                </a:r>
              </a:p>
              <a:p>
                <a:pPr marL="0" indent="0">
                  <a:buNone/>
                </a:pPr>
                <a:r>
                  <a:rPr lang="en-US" dirty="0"/>
                  <a:t>Price of good went up (less overall income), person bought less </a:t>
                </a:r>
                <a:r>
                  <a:rPr lang="en-US" dirty="0">
                    <a:sym typeface="Wingdings" panose="05000000000000000000" pitchFamily="2" charset="2"/>
                  </a:rPr>
                  <a:t> normal good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0B98E39-58CB-4D1F-953A-4CBA323B95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3039460" cy="4525963"/>
              </a:xfrm>
              <a:blipFill>
                <a:blip r:embed="rId3"/>
                <a:stretch>
                  <a:fillRect l="-4008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B066A310-F55D-459B-B707-B537B0263A6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0" y="1600200"/>
            <a:ext cx="5190140" cy="492802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FA3309-7F39-4571-8C0B-302EE37EF528}"/>
              </a:ext>
            </a:extLst>
          </p:cNvPr>
          <p:cNvCxnSpPr>
            <a:cxnSpLocks/>
          </p:cNvCxnSpPr>
          <p:nvPr/>
        </p:nvCxnSpPr>
        <p:spPr>
          <a:xfrm>
            <a:off x="4046442" y="3928265"/>
            <a:ext cx="2045288" cy="203546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550A33-A2CA-49B2-8D72-C62F469AA513}"/>
              </a:ext>
            </a:extLst>
          </p:cNvPr>
          <p:cNvCxnSpPr>
            <a:cxnSpLocks/>
          </p:cNvCxnSpPr>
          <p:nvPr/>
        </p:nvCxnSpPr>
        <p:spPr>
          <a:xfrm>
            <a:off x="4046442" y="4926795"/>
            <a:ext cx="1024823" cy="0"/>
          </a:xfrm>
          <a:prstGeom prst="line">
            <a:avLst/>
          </a:prstGeom>
          <a:ln>
            <a:solidFill>
              <a:srgbClr val="FF66CC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A55617-B0BC-4A78-9BA3-1202A340877B}"/>
              </a:ext>
            </a:extLst>
          </p:cNvPr>
          <p:cNvCxnSpPr>
            <a:cxnSpLocks/>
          </p:cNvCxnSpPr>
          <p:nvPr/>
        </p:nvCxnSpPr>
        <p:spPr>
          <a:xfrm flipV="1">
            <a:off x="5062341" y="4926795"/>
            <a:ext cx="0" cy="993277"/>
          </a:xfrm>
          <a:prstGeom prst="line">
            <a:avLst/>
          </a:prstGeom>
          <a:ln>
            <a:solidFill>
              <a:srgbClr val="FF66CC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7542EA-6EBF-48B3-A501-7E72BC887CEC}"/>
              </a:ext>
            </a:extLst>
          </p:cNvPr>
          <p:cNvCxnSpPr>
            <a:cxnSpLocks/>
          </p:cNvCxnSpPr>
          <p:nvPr/>
        </p:nvCxnSpPr>
        <p:spPr>
          <a:xfrm>
            <a:off x="4046442" y="2622801"/>
            <a:ext cx="3472823" cy="345614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7F489C8-4537-469E-990E-085328B1185F}"/>
                  </a:ext>
                </a:extLst>
              </p14:cNvPr>
              <p14:cNvContentPartPr/>
              <p14:nvPr/>
            </p14:nvContentPartPr>
            <p14:xfrm>
              <a:off x="7096176" y="5441457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7F489C8-4537-469E-990E-085328B118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3536" y="537845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F1EE35D-DD41-43EF-949C-5C91E93E0E12}"/>
                  </a:ext>
                </a:extLst>
              </p14:cNvPr>
              <p14:cNvContentPartPr/>
              <p14:nvPr/>
            </p14:nvContentPartPr>
            <p14:xfrm>
              <a:off x="6266248" y="481158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F1EE35D-DD41-43EF-949C-5C91E93E0E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3248" y="47485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D36B243-3F36-4BC3-B849-B517BF234574}"/>
                  </a:ext>
                </a:extLst>
              </p14:cNvPr>
              <p14:cNvContentPartPr/>
              <p14:nvPr/>
            </p14:nvContentPartPr>
            <p14:xfrm>
              <a:off x="5043096" y="4925209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D36B243-3F36-4BC3-B849-B517BF2345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0096" y="4862569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69D0288-57C3-492C-9FA0-4C72955436B0}"/>
              </a:ext>
            </a:extLst>
          </p:cNvPr>
          <p:cNvSpPr txBox="1"/>
          <p:nvPr/>
        </p:nvSpPr>
        <p:spPr>
          <a:xfrm>
            <a:off x="4303165" y="1367609"/>
            <a:ext cx="16898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Our new slope against the old curve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376427-8A8E-4558-B682-0F0FE09F0257}"/>
              </a:ext>
            </a:extLst>
          </p:cNvPr>
          <p:cNvCxnSpPr>
            <a:cxnSpLocks/>
          </p:cNvCxnSpPr>
          <p:nvPr/>
        </p:nvCxnSpPr>
        <p:spPr>
          <a:xfrm flipH="1">
            <a:off x="4764025" y="1861620"/>
            <a:ext cx="384050" cy="151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3C1349-DB1E-46D9-9623-42722F3FB325}"/>
              </a:ext>
            </a:extLst>
          </p:cNvPr>
          <p:cNvCxnSpPr>
            <a:cxnSpLocks/>
          </p:cNvCxnSpPr>
          <p:nvPr/>
        </p:nvCxnSpPr>
        <p:spPr>
          <a:xfrm flipH="1">
            <a:off x="6377035" y="6356350"/>
            <a:ext cx="7191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9FAACF-4C37-46B1-B9AA-469CF0BC4DC4}"/>
              </a:ext>
            </a:extLst>
          </p:cNvPr>
          <p:cNvCxnSpPr>
            <a:cxnSpLocks/>
          </p:cNvCxnSpPr>
          <p:nvPr/>
        </p:nvCxnSpPr>
        <p:spPr>
          <a:xfrm flipH="1">
            <a:off x="5043096" y="6356350"/>
            <a:ext cx="13339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F582D9E-14C1-4C46-AFEF-9B42261516AB}"/>
              </a:ext>
            </a:extLst>
          </p:cNvPr>
          <p:cNvSpPr txBox="1"/>
          <p:nvPr/>
        </p:nvSpPr>
        <p:spPr>
          <a:xfrm>
            <a:off x="6684275" y="6383683"/>
            <a:ext cx="41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B909EA-1B6D-45A3-9605-A815762AF198}"/>
              </a:ext>
            </a:extLst>
          </p:cNvPr>
          <p:cNvSpPr txBox="1"/>
          <p:nvPr/>
        </p:nvSpPr>
        <p:spPr>
          <a:xfrm>
            <a:off x="5685745" y="6424590"/>
            <a:ext cx="6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F520F2-98DE-47C2-973D-5710E513573E}"/>
              </a:ext>
            </a:extLst>
          </p:cNvPr>
          <p:cNvCxnSpPr/>
          <p:nvPr/>
        </p:nvCxnSpPr>
        <p:spPr>
          <a:xfrm flipH="1">
            <a:off x="5069086" y="6194160"/>
            <a:ext cx="20270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05E11E-1E49-45AB-BE98-E0153FFD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F496F4-A929-4E0E-BA34-75D49217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Class Activity – Change in Popcorn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0B98E39-58CB-4D1F-953A-4CBA323B95A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3039460" cy="498316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=4−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i="1" dirty="0"/>
              </a:p>
              <a:p>
                <a:endParaRPr lang="en-US" altLang="en-US" i="1" dirty="0"/>
              </a:p>
              <a:p>
                <a:r>
                  <a:rPr lang="en-US" altLang="en-US" i="1" dirty="0"/>
                  <a:t>Popcorn is now relatively cheaper than it was, so they substitute toward more, and because they have less buying power, but they buy more overall</a:t>
                </a:r>
              </a:p>
              <a:p>
                <a:endParaRPr lang="en-US" alt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0B98E39-58CB-4D1F-953A-4CBA323B95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3039460" cy="4983162"/>
              </a:xfrm>
              <a:blipFill>
                <a:blip r:embed="rId2"/>
                <a:stretch>
                  <a:fillRect l="-3607" r="-6413" b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B066A310-F55D-459B-B707-B537B0263A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0" y="1600200"/>
            <a:ext cx="5190140" cy="492802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FA3309-7F39-4571-8C0B-302EE37EF528}"/>
              </a:ext>
            </a:extLst>
          </p:cNvPr>
          <p:cNvCxnSpPr>
            <a:cxnSpLocks/>
          </p:cNvCxnSpPr>
          <p:nvPr/>
        </p:nvCxnSpPr>
        <p:spPr>
          <a:xfrm>
            <a:off x="4046442" y="3928265"/>
            <a:ext cx="2045288" cy="203546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7542EA-6EBF-48B3-A501-7E72BC887CEC}"/>
              </a:ext>
            </a:extLst>
          </p:cNvPr>
          <p:cNvCxnSpPr>
            <a:cxnSpLocks/>
          </p:cNvCxnSpPr>
          <p:nvPr/>
        </p:nvCxnSpPr>
        <p:spPr>
          <a:xfrm>
            <a:off x="3924651" y="2508959"/>
            <a:ext cx="3472823" cy="34561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7F489C8-4537-469E-990E-085328B1185F}"/>
                  </a:ext>
                </a:extLst>
              </p14:cNvPr>
              <p14:cNvContentPartPr/>
              <p14:nvPr/>
            </p14:nvContentPartPr>
            <p14:xfrm>
              <a:off x="7096176" y="5441457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7F489C8-4537-469E-990E-085328B118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3536" y="537845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F1EE35D-DD41-43EF-949C-5C91E93E0E12}"/>
                  </a:ext>
                </a:extLst>
              </p14:cNvPr>
              <p14:cNvContentPartPr/>
              <p14:nvPr/>
            </p14:nvContentPartPr>
            <p14:xfrm>
              <a:off x="6268519" y="481158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F1EE35D-DD41-43EF-949C-5C91E93E0E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5519" y="47485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D36B243-3F36-4BC3-B849-B517BF234574}"/>
                  </a:ext>
                </a:extLst>
              </p14:cNvPr>
              <p14:cNvContentPartPr/>
              <p14:nvPr/>
            </p14:nvContentPartPr>
            <p14:xfrm>
              <a:off x="5043096" y="4925209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D36B243-3F36-4BC3-B849-B517BF2345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0096" y="4862569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92C434D-520B-4887-8479-39798184741F}"/>
              </a:ext>
            </a:extLst>
          </p:cNvPr>
          <p:cNvCxnSpPr>
            <a:cxnSpLocks/>
          </p:cNvCxnSpPr>
          <p:nvPr/>
        </p:nvCxnSpPr>
        <p:spPr>
          <a:xfrm flipV="1">
            <a:off x="3743692" y="4876664"/>
            <a:ext cx="12054" cy="6187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2D313C-6D92-4C1D-8B9E-23AE359EE3A0}"/>
              </a:ext>
            </a:extLst>
          </p:cNvPr>
          <p:cNvCxnSpPr>
            <a:cxnSpLocks/>
          </p:cNvCxnSpPr>
          <p:nvPr/>
        </p:nvCxnSpPr>
        <p:spPr>
          <a:xfrm>
            <a:off x="3880710" y="4877259"/>
            <a:ext cx="0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174E2A6-7D83-4676-BCEA-543E133461BD}"/>
              </a:ext>
            </a:extLst>
          </p:cNvPr>
          <p:cNvSpPr txBox="1"/>
          <p:nvPr/>
        </p:nvSpPr>
        <p:spPr>
          <a:xfrm>
            <a:off x="3546146" y="5449388"/>
            <a:ext cx="41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7168BC-D85A-4894-A949-2AE80DCDA3D5}"/>
              </a:ext>
            </a:extLst>
          </p:cNvPr>
          <p:cNvSpPr txBox="1"/>
          <p:nvPr/>
        </p:nvSpPr>
        <p:spPr>
          <a:xfrm>
            <a:off x="3747862" y="4550744"/>
            <a:ext cx="37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1C2512-DF47-43E7-9CD5-B0FC9CC6E86A}"/>
              </a:ext>
            </a:extLst>
          </p:cNvPr>
          <p:cNvCxnSpPr>
            <a:cxnSpLocks/>
          </p:cNvCxnSpPr>
          <p:nvPr/>
        </p:nvCxnSpPr>
        <p:spPr>
          <a:xfrm flipV="1">
            <a:off x="3577010" y="4925209"/>
            <a:ext cx="0" cy="580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221DB9-5DE8-4C90-A883-38126C66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BD995F-2A46-44FD-94D4-A9D18C3F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Giffen</a:t>
            </a:r>
            <a:r>
              <a:rPr lang="en-US" dirty="0"/>
              <a:t> Good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9ADE7B-A04A-4D2B-BFE2-663A699F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good for which an increase in price raises the </a:t>
            </a:r>
            <a:r>
              <a:rPr lang="en-US" dirty="0" err="1"/>
              <a:t>Q</a:t>
            </a:r>
            <a:r>
              <a:rPr lang="en-US" baseline="-25000" dirty="0" err="1"/>
              <a:t>d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Two goods: Potatoes and meat</a:t>
            </a:r>
          </a:p>
          <a:p>
            <a:pPr lvl="1"/>
            <a:r>
              <a:rPr lang="en-US" dirty="0"/>
              <a:t>Potatoes are an inferior good</a:t>
            </a:r>
          </a:p>
          <a:p>
            <a:pPr lvl="1"/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p</a:t>
            </a:r>
            <a:r>
              <a:rPr lang="en-US" dirty="0"/>
              <a:t> increases</a:t>
            </a:r>
          </a:p>
          <a:p>
            <a:pPr lvl="1"/>
            <a:r>
              <a:rPr lang="en-US" dirty="0"/>
              <a:t>SE: buy less potatoes</a:t>
            </a:r>
          </a:p>
          <a:p>
            <a:pPr lvl="1"/>
            <a:r>
              <a:rPr lang="en-US" dirty="0"/>
              <a:t>IE: buy more potatoes</a:t>
            </a:r>
          </a:p>
          <a:p>
            <a:endParaRPr lang="en-US" dirty="0"/>
          </a:p>
          <a:p>
            <a:r>
              <a:rPr lang="en-US" dirty="0"/>
              <a:t>If IE &gt; SE, then potatoes </a:t>
            </a:r>
            <a:r>
              <a:rPr lang="en-US" dirty="0" err="1"/>
              <a:t>Giffen</a:t>
            </a:r>
            <a:r>
              <a:rPr lang="en-US" dirty="0"/>
              <a:t> good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9F6B9-A8B7-4EEE-8178-772B1402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ADDF-AB67-48DC-8FE8-A842C474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Giffen</a:t>
            </a:r>
            <a:r>
              <a:rPr lang="en-US" dirty="0"/>
              <a:t> Good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7FA1163-ECB6-47C3-A324-C0DEB003C17D}"/>
              </a:ext>
            </a:extLst>
          </p:cNvPr>
          <p:cNvSpPr txBox="1">
            <a:spLocks/>
          </p:cNvSpPr>
          <p:nvPr/>
        </p:nvSpPr>
        <p:spPr>
          <a:xfrm>
            <a:off x="131763" y="5869315"/>
            <a:ext cx="8555037" cy="970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 this example, when the price of potatoes rises, the consumer’s optimum shifts from point C to point E. In this case, the consumer responds to a higher price of potatoes by buying less meat and more potatoes.</a:t>
            </a:r>
            <a:endParaRPr lang="en-US" dirty="0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94B715DD-1D3C-4F45-91C1-EFF83ADF56F7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5530389"/>
            <a:ext cx="5708650" cy="374650"/>
            <a:chOff x="1672421" y="4629382"/>
            <a:chExt cx="5708648" cy="37386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DFADB1E-329B-4452-A6B8-4E10626FAFCA}"/>
                </a:ext>
              </a:extLst>
            </p:cNvPr>
            <p:cNvCxnSpPr/>
            <p:nvPr/>
          </p:nvCxnSpPr>
          <p:spPr>
            <a:xfrm>
              <a:off x="1816884" y="4654729"/>
              <a:ext cx="54975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BFA1DA11-2236-4A08-8AA6-5864794F2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8019" y="4629382"/>
              <a:ext cx="1693050" cy="33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Quantity of Meat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4FA2A41C-7B0D-4FCE-9853-E2DE46A6A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2421" y="4665031"/>
              <a:ext cx="298472" cy="33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104CFCC3-C35F-4A55-8EA0-6238E68ADBD0}"/>
              </a:ext>
            </a:extLst>
          </p:cNvPr>
          <p:cNvGrpSpPr>
            <a:grpSpLocks/>
          </p:cNvGrpSpPr>
          <p:nvPr/>
        </p:nvGrpSpPr>
        <p:grpSpPr bwMode="auto">
          <a:xfrm>
            <a:off x="3652838" y="3496802"/>
            <a:ext cx="2274887" cy="1619250"/>
            <a:chOff x="2193983" y="3911188"/>
            <a:chExt cx="2275490" cy="1618245"/>
          </a:xfrm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D211D086-01D2-4E37-BD33-6DFF30CAE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1679" y="5190778"/>
              <a:ext cx="317794" cy="33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I</a:t>
              </a:r>
              <a:r>
                <a:rPr lang="en-US" altLang="en-US" sz="1600" baseline="-25000"/>
                <a:t>1</a:t>
              </a: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B3DF08B1-6516-4901-A4ED-4C76D44F34C2}"/>
                </a:ext>
              </a:extLst>
            </p:cNvPr>
            <p:cNvSpPr/>
            <p:nvPr/>
          </p:nvSpPr>
          <p:spPr>
            <a:xfrm rot="155684">
              <a:off x="2193983" y="3911188"/>
              <a:ext cx="1895977" cy="1484978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822268"/>
                <a:gd name="connsiteX1" fmla="*/ 3277590 w 3277590"/>
                <a:gd name="connsiteY1" fmla="*/ 2707574 h 2822268"/>
                <a:gd name="connsiteX0" fmla="*/ 0 w 3277590"/>
                <a:gd name="connsiteY0" fmla="*/ 0 h 2822268"/>
                <a:gd name="connsiteX1" fmla="*/ 3277590 w 3277590"/>
                <a:gd name="connsiteY1" fmla="*/ 2707574 h 2822268"/>
                <a:gd name="connsiteX0" fmla="*/ 0 w 3277590"/>
                <a:gd name="connsiteY0" fmla="*/ 0 h 2822268"/>
                <a:gd name="connsiteX1" fmla="*/ 3277590 w 3277590"/>
                <a:gd name="connsiteY1" fmla="*/ 2707574 h 282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7590" h="2822268">
                  <a:moveTo>
                    <a:pt x="0" y="0"/>
                  </a:moveTo>
                  <a:cubicBezTo>
                    <a:pt x="1298909" y="2822268"/>
                    <a:pt x="2094849" y="2628812"/>
                    <a:pt x="3277590" y="2707574"/>
                  </a:cubicBezTo>
                </a:path>
              </a:pathLst>
            </a:cu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/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C9C440D4-9D02-4C4C-9664-6F4F81801563}"/>
              </a:ext>
            </a:extLst>
          </p:cNvPr>
          <p:cNvGrpSpPr>
            <a:grpSpLocks/>
          </p:cNvGrpSpPr>
          <p:nvPr/>
        </p:nvGrpSpPr>
        <p:grpSpPr bwMode="auto">
          <a:xfrm>
            <a:off x="2119313" y="3244389"/>
            <a:ext cx="3097212" cy="2305050"/>
            <a:chOff x="1158273" y="2534201"/>
            <a:chExt cx="3095349" cy="230458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E8EF10F-3D86-463C-9DFC-EB4C4076F060}"/>
                </a:ext>
              </a:extLst>
            </p:cNvPr>
            <p:cNvCxnSpPr/>
            <p:nvPr/>
          </p:nvCxnSpPr>
          <p:spPr>
            <a:xfrm>
              <a:off x="1180485" y="2534201"/>
              <a:ext cx="3073137" cy="23045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2">
              <a:extLst>
                <a:ext uri="{FF2B5EF4-FFF2-40B4-BE49-F238E27FC236}">
                  <a16:creationId xmlns:a16="http://schemas.microsoft.com/office/drawing/2014/main" id="{541F067E-1EC2-4F71-8A41-0247F3463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273" y="2769285"/>
              <a:ext cx="1073727" cy="83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New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budget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constraint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1E5402-4108-413A-8D53-A785C0592C7A}"/>
              </a:ext>
            </a:extLst>
          </p:cNvPr>
          <p:cNvCxnSpPr/>
          <p:nvPr/>
        </p:nvCxnSpPr>
        <p:spPr>
          <a:xfrm rot="10800000" flipV="1">
            <a:off x="2152650" y="4215939"/>
            <a:ext cx="1306513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7">
            <a:extLst>
              <a:ext uri="{FF2B5EF4-FFF2-40B4-BE49-F238E27FC236}">
                <a16:creationId xmlns:a16="http://schemas.microsoft.com/office/drawing/2014/main" id="{91011E06-AAE7-4274-AF7F-A1A39981FD3E}"/>
              </a:ext>
            </a:extLst>
          </p:cNvPr>
          <p:cNvGrpSpPr>
            <a:grpSpLocks/>
          </p:cNvGrpSpPr>
          <p:nvPr/>
        </p:nvGrpSpPr>
        <p:grpSpPr bwMode="auto">
          <a:xfrm>
            <a:off x="2473325" y="1702927"/>
            <a:ext cx="5237163" cy="1754187"/>
            <a:chOff x="-201880" y="3160788"/>
            <a:chExt cx="5237021" cy="175559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A92E877-FE77-4180-834E-C3E4DE33C63A}"/>
                </a:ext>
              </a:extLst>
            </p:cNvPr>
            <p:cNvCxnSpPr/>
            <p:nvPr/>
          </p:nvCxnSpPr>
          <p:spPr>
            <a:xfrm rot="5400000" flipH="1" flipV="1">
              <a:off x="-255251" y="4507423"/>
              <a:ext cx="462333" cy="3555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91BDEB54-8518-4089-921E-96F43083B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828" y="3160788"/>
              <a:ext cx="3831313" cy="584775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1. An increase in the price of potatoes rotates the budget constraint inward . . .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412D978-D104-4A05-A132-D880AD3583A5}"/>
                </a:ext>
              </a:extLst>
            </p:cNvPr>
            <p:cNvCxnSpPr/>
            <p:nvPr/>
          </p:nvCxnSpPr>
          <p:spPr>
            <a:xfrm flipV="1">
              <a:off x="36239" y="3742280"/>
              <a:ext cx="1389025" cy="889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5">
            <a:extLst>
              <a:ext uri="{FF2B5EF4-FFF2-40B4-BE49-F238E27FC236}">
                <a16:creationId xmlns:a16="http://schemas.microsoft.com/office/drawing/2014/main" id="{764F2DA1-2233-46A4-B6F2-342D3CA34C97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3701589"/>
            <a:ext cx="1955800" cy="1323975"/>
            <a:chOff x="-311182" y="3687019"/>
            <a:chExt cx="1955613" cy="1324438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C644D15-1266-4A9A-ACF4-575EB3690430}"/>
                </a:ext>
              </a:extLst>
            </p:cNvPr>
            <p:cNvCxnSpPr/>
            <p:nvPr/>
          </p:nvCxnSpPr>
          <p:spPr>
            <a:xfrm rot="5400000" flipH="1" flipV="1">
              <a:off x="1482450" y="4358767"/>
              <a:ext cx="319200" cy="47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04FCB7-8C93-41F5-B67B-3EF685A37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1182" y="3687019"/>
              <a:ext cx="1746385" cy="1324438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altLang="en-US" sz="1600"/>
                <a:t>2. . . . which increases potato consumption if potatoes are a Giffen good.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775CF7C-1C52-4ABB-AA03-2894DF032F0E}"/>
                </a:ext>
              </a:extLst>
            </p:cNvPr>
            <p:cNvCxnSpPr/>
            <p:nvPr/>
          </p:nvCxnSpPr>
          <p:spPr>
            <a:xfrm rot="10800000">
              <a:off x="1339660" y="4361943"/>
              <a:ext cx="292072" cy="3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2328C4CE-4F7D-4792-BF92-0E94CF0DC8FA}"/>
              </a:ext>
            </a:extLst>
          </p:cNvPr>
          <p:cNvGrpSpPr>
            <a:grpSpLocks/>
          </p:cNvGrpSpPr>
          <p:nvPr/>
        </p:nvGrpSpPr>
        <p:grpSpPr bwMode="auto">
          <a:xfrm>
            <a:off x="2176463" y="1577514"/>
            <a:ext cx="3044825" cy="3975100"/>
            <a:chOff x="1983179" y="1432514"/>
            <a:chExt cx="3045196" cy="3974312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779A5D4F-8560-4A86-9DC9-D5D7092D3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3179" y="1432514"/>
              <a:ext cx="3045196" cy="3974312"/>
              <a:chOff x="-2256940" y="1561508"/>
              <a:chExt cx="3043635" cy="397350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9B45F5B-B60C-4327-9111-6DD34137E0E3}"/>
                  </a:ext>
                </a:extLst>
              </p:cNvPr>
              <p:cNvCxnSpPr/>
              <p:nvPr/>
            </p:nvCxnSpPr>
            <p:spPr>
              <a:xfrm rot="16200000" flipH="1">
                <a:off x="-2417195" y="2331118"/>
                <a:ext cx="3364146" cy="3043635"/>
              </a:xfrm>
              <a:prstGeom prst="line">
                <a:avLst/>
              </a:prstGeom>
              <a:ln w="38100">
                <a:solidFill>
                  <a:srgbClr val="005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2">
                <a:extLst>
                  <a:ext uri="{FF2B5EF4-FFF2-40B4-BE49-F238E27FC236}">
                    <a16:creationId xmlns:a16="http://schemas.microsoft.com/office/drawing/2014/main" id="{F36DBA06-187C-47F0-8B05-506BCC8C0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82351" y="1561508"/>
                <a:ext cx="1346318" cy="584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Initial budget</a:t>
                </a:r>
              </a:p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constraint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88CA61-CFAB-420B-86AF-0191A1A3E1B7}"/>
                </a:ext>
              </a:extLst>
            </p:cNvPr>
            <p:cNvCxnSpPr/>
            <p:nvPr/>
          </p:nvCxnSpPr>
          <p:spPr>
            <a:xfrm rot="5400000" flipH="1" flipV="1">
              <a:off x="2156269" y="2024508"/>
              <a:ext cx="201573" cy="1667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57">
            <a:extLst>
              <a:ext uri="{FF2B5EF4-FFF2-40B4-BE49-F238E27FC236}">
                <a16:creationId xmlns:a16="http://schemas.microsoft.com/office/drawing/2014/main" id="{2B73F403-3BE7-47DB-9A55-7D913A8A68A7}"/>
              </a:ext>
            </a:extLst>
          </p:cNvPr>
          <p:cNvGrpSpPr>
            <a:grpSpLocks/>
          </p:cNvGrpSpPr>
          <p:nvPr/>
        </p:nvGrpSpPr>
        <p:grpSpPr bwMode="auto">
          <a:xfrm>
            <a:off x="5145088" y="5225589"/>
            <a:ext cx="449262" cy="393700"/>
            <a:chOff x="2618986" y="2796548"/>
            <a:chExt cx="449578" cy="394107"/>
          </a:xfrm>
        </p:grpSpPr>
        <p:sp>
          <p:nvSpPr>
            <p:cNvPr id="31" name="Freeform 183">
              <a:extLst>
                <a:ext uri="{FF2B5EF4-FFF2-40B4-BE49-F238E27FC236}">
                  <a16:creationId xmlns:a16="http://schemas.microsoft.com/office/drawing/2014/main" id="{A95306BD-7B4A-44D8-AF5C-5235F8532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86" y="3053976"/>
              <a:ext cx="146046" cy="136679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57">
              <a:extLst>
                <a:ext uri="{FF2B5EF4-FFF2-40B4-BE49-F238E27FC236}">
                  <a16:creationId xmlns:a16="http://schemas.microsoft.com/office/drawing/2014/main" id="{77721E59-7D52-438D-B42D-ADE893E61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152" y="2796548"/>
              <a:ext cx="366412" cy="33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A</a:t>
              </a:r>
              <a:endParaRPr lang="en-US" altLang="en-US" sz="1600" baseline="-25000"/>
            </a:p>
          </p:txBody>
        </p:sp>
      </p:grpSp>
      <p:grpSp>
        <p:nvGrpSpPr>
          <p:cNvPr id="33" name="Group 57">
            <a:extLst>
              <a:ext uri="{FF2B5EF4-FFF2-40B4-BE49-F238E27FC236}">
                <a16:creationId xmlns:a16="http://schemas.microsoft.com/office/drawing/2014/main" id="{8DFF0155-97A1-4440-BFEB-AAC0C8342632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2872914"/>
            <a:ext cx="392113" cy="452438"/>
            <a:chOff x="2618986" y="2737649"/>
            <a:chExt cx="391738" cy="453006"/>
          </a:xfrm>
        </p:grpSpPr>
        <p:sp>
          <p:nvSpPr>
            <p:cNvPr id="34" name="Freeform 183">
              <a:extLst>
                <a:ext uri="{FF2B5EF4-FFF2-40B4-BE49-F238E27FC236}">
                  <a16:creationId xmlns:a16="http://schemas.microsoft.com/office/drawing/2014/main" id="{B4B5A1EB-E456-484B-A782-6A2BF67C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86" y="3053976"/>
              <a:ext cx="146046" cy="136679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57">
              <a:extLst>
                <a:ext uri="{FF2B5EF4-FFF2-40B4-BE49-F238E27FC236}">
                  <a16:creationId xmlns:a16="http://schemas.microsoft.com/office/drawing/2014/main" id="{0F28BF78-EAB1-4B83-9C88-D481F72AC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312" y="2737649"/>
              <a:ext cx="366412" cy="33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D</a:t>
              </a:r>
              <a:endParaRPr lang="en-US" altLang="en-US" sz="1600" baseline="-25000"/>
            </a:p>
          </p:txBody>
        </p:sp>
      </p:grpSp>
      <p:grpSp>
        <p:nvGrpSpPr>
          <p:cNvPr id="36" name="Group 57">
            <a:extLst>
              <a:ext uri="{FF2B5EF4-FFF2-40B4-BE49-F238E27FC236}">
                <a16:creationId xmlns:a16="http://schemas.microsoft.com/office/drawing/2014/main" id="{45793A27-E859-4668-81D9-2CE2C5BD6341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1860089"/>
            <a:ext cx="368300" cy="430213"/>
            <a:chOff x="2618986" y="2761390"/>
            <a:chExt cx="367973" cy="429265"/>
          </a:xfrm>
        </p:grpSpPr>
        <p:sp>
          <p:nvSpPr>
            <p:cNvPr id="37" name="Freeform 183">
              <a:extLst>
                <a:ext uri="{FF2B5EF4-FFF2-40B4-BE49-F238E27FC236}">
                  <a16:creationId xmlns:a16="http://schemas.microsoft.com/office/drawing/2014/main" id="{C9530914-8759-4173-BB82-15C576932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86" y="3053976"/>
              <a:ext cx="146046" cy="136679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57">
              <a:extLst>
                <a:ext uri="{FF2B5EF4-FFF2-40B4-BE49-F238E27FC236}">
                  <a16:creationId xmlns:a16="http://schemas.microsoft.com/office/drawing/2014/main" id="{C42F3D4A-6D9B-444F-849B-661198DF6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546" y="2761390"/>
              <a:ext cx="366413" cy="33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B</a:t>
              </a:r>
              <a:endParaRPr lang="en-US" altLang="en-US" sz="1600" baseline="-25000"/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:a16="http://schemas.microsoft.com/office/drawing/2014/main" id="{B8734D5D-60FF-44B4-8363-A7B760A493C6}"/>
              </a:ext>
            </a:extLst>
          </p:cNvPr>
          <p:cNvGrpSpPr>
            <a:grpSpLocks/>
          </p:cNvGrpSpPr>
          <p:nvPr/>
        </p:nvGrpSpPr>
        <p:grpSpPr bwMode="auto">
          <a:xfrm>
            <a:off x="4254500" y="4041314"/>
            <a:ext cx="3009900" cy="585788"/>
            <a:chOff x="3794513" y="3575199"/>
            <a:chExt cx="3010049" cy="583765"/>
          </a:xfrm>
        </p:grpSpPr>
        <p:grpSp>
          <p:nvGrpSpPr>
            <p:cNvPr id="40" name="Group 57">
              <a:extLst>
                <a:ext uri="{FF2B5EF4-FFF2-40B4-BE49-F238E27FC236}">
                  <a16:creationId xmlns:a16="http://schemas.microsoft.com/office/drawing/2014/main" id="{4FE49609-4DBE-4F74-AD03-72A0E3D7D5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4513" y="3575199"/>
              <a:ext cx="3010049" cy="583765"/>
              <a:chOff x="3474666" y="3544784"/>
              <a:chExt cx="3012359" cy="583487"/>
            </a:xfrm>
          </p:grpSpPr>
          <p:sp>
            <p:nvSpPr>
              <p:cNvPr id="44" name="Freeform 183">
                <a:extLst>
                  <a:ext uri="{FF2B5EF4-FFF2-40B4-BE49-F238E27FC236}">
                    <a16:creationId xmlns:a16="http://schemas.microsoft.com/office/drawing/2014/main" id="{B0DB6509-1AC8-45AB-BCB9-1AB21FCFA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666" y="3979812"/>
                <a:ext cx="146046" cy="136679"/>
              </a:xfrm>
              <a:custGeom>
                <a:avLst/>
                <a:gdLst>
                  <a:gd name="T0" fmla="*/ 2147483647 w 106"/>
                  <a:gd name="T1" fmla="*/ 2147483647 h 68"/>
                  <a:gd name="T2" fmla="*/ 2147483647 w 106"/>
                  <a:gd name="T3" fmla="*/ 2147483647 h 68"/>
                  <a:gd name="T4" fmla="*/ 2147483647 w 106"/>
                  <a:gd name="T5" fmla="*/ 2147483647 h 68"/>
                  <a:gd name="T6" fmla="*/ 2147483647 w 106"/>
                  <a:gd name="T7" fmla="*/ 2147483647 h 68"/>
                  <a:gd name="T8" fmla="*/ 2147483647 w 106"/>
                  <a:gd name="T9" fmla="*/ 2147483647 h 68"/>
                  <a:gd name="T10" fmla="*/ 2147483647 w 106"/>
                  <a:gd name="T11" fmla="*/ 2147483647 h 68"/>
                  <a:gd name="T12" fmla="*/ 2147483647 w 106"/>
                  <a:gd name="T13" fmla="*/ 2147483647 h 68"/>
                  <a:gd name="T14" fmla="*/ 2147483647 w 106"/>
                  <a:gd name="T15" fmla="*/ 2147483647 h 68"/>
                  <a:gd name="T16" fmla="*/ 2147483647 w 106"/>
                  <a:gd name="T17" fmla="*/ 2147483647 h 68"/>
                  <a:gd name="T18" fmla="*/ 2147483647 w 106"/>
                  <a:gd name="T19" fmla="*/ 2147483647 h 68"/>
                  <a:gd name="T20" fmla="*/ 2147483647 w 106"/>
                  <a:gd name="T21" fmla="*/ 0 h 68"/>
                  <a:gd name="T22" fmla="*/ 2147483647 w 106"/>
                  <a:gd name="T23" fmla="*/ 0 h 68"/>
                  <a:gd name="T24" fmla="*/ 2147483647 w 106"/>
                  <a:gd name="T25" fmla="*/ 2147483647 h 68"/>
                  <a:gd name="T26" fmla="*/ 2147483647 w 106"/>
                  <a:gd name="T27" fmla="*/ 2147483647 h 68"/>
                  <a:gd name="T28" fmla="*/ 2147483647 w 106"/>
                  <a:gd name="T29" fmla="*/ 2147483647 h 68"/>
                  <a:gd name="T30" fmla="*/ 0 w 106"/>
                  <a:gd name="T31" fmla="*/ 2147483647 h 68"/>
                  <a:gd name="T32" fmla="*/ 0 w 106"/>
                  <a:gd name="T33" fmla="*/ 2147483647 h 68"/>
                  <a:gd name="T34" fmla="*/ 2147483647 w 106"/>
                  <a:gd name="T35" fmla="*/ 2147483647 h 68"/>
                  <a:gd name="T36" fmla="*/ 2147483647 w 106"/>
                  <a:gd name="T37" fmla="*/ 2147483647 h 68"/>
                  <a:gd name="T38" fmla="*/ 2147483647 w 106"/>
                  <a:gd name="T39" fmla="*/ 2147483647 h 68"/>
                  <a:gd name="T40" fmla="*/ 2147483647 w 106"/>
                  <a:gd name="T41" fmla="*/ 2147483647 h 68"/>
                  <a:gd name="T42" fmla="*/ 2147483647 w 106"/>
                  <a:gd name="T43" fmla="*/ 2147483647 h 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68"/>
                  <a:gd name="T68" fmla="*/ 106 w 106"/>
                  <a:gd name="T69" fmla="*/ 68 h 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68">
                    <a:moveTo>
                      <a:pt x="56" y="68"/>
                    </a:moveTo>
                    <a:lnTo>
                      <a:pt x="56" y="68"/>
                    </a:lnTo>
                    <a:lnTo>
                      <a:pt x="76" y="65"/>
                    </a:lnTo>
                    <a:lnTo>
                      <a:pt x="91" y="58"/>
                    </a:lnTo>
                    <a:lnTo>
                      <a:pt x="101" y="45"/>
                    </a:lnTo>
                    <a:lnTo>
                      <a:pt x="106" y="32"/>
                    </a:lnTo>
                    <a:lnTo>
                      <a:pt x="101" y="19"/>
                    </a:lnTo>
                    <a:lnTo>
                      <a:pt x="91" y="9"/>
                    </a:lnTo>
                    <a:lnTo>
                      <a:pt x="76" y="3"/>
                    </a:lnTo>
                    <a:lnTo>
                      <a:pt x="56" y="0"/>
                    </a:lnTo>
                    <a:lnTo>
                      <a:pt x="36" y="3"/>
                    </a:lnTo>
                    <a:lnTo>
                      <a:pt x="15" y="9"/>
                    </a:lnTo>
                    <a:lnTo>
                      <a:pt x="5" y="19"/>
                    </a:lnTo>
                    <a:lnTo>
                      <a:pt x="0" y="32"/>
                    </a:lnTo>
                    <a:lnTo>
                      <a:pt x="5" y="45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6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57">
                <a:extLst>
                  <a:ext uri="{FF2B5EF4-FFF2-40B4-BE49-F238E27FC236}">
                    <a16:creationId xmlns:a16="http://schemas.microsoft.com/office/drawing/2014/main" id="{2F64F310-4637-49E9-B9EA-7373A422B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0744" y="3544784"/>
                <a:ext cx="2036281" cy="583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Optimum with low</a:t>
                </a:r>
              </a:p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price of potatoes</a:t>
                </a:r>
                <a:endParaRPr lang="en-US" altLang="en-US" sz="1600" baseline="-25000"/>
              </a:p>
            </p:txBody>
          </p:sp>
        </p:grpSp>
        <p:grpSp>
          <p:nvGrpSpPr>
            <p:cNvPr id="41" name="Group 70">
              <a:extLst>
                <a:ext uri="{FF2B5EF4-FFF2-40B4-BE49-F238E27FC236}">
                  <a16:creationId xmlns:a16="http://schemas.microsoft.com/office/drawing/2014/main" id="{A578B93C-09F9-4F4D-9BA0-07CFE25A0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2967" y="3684454"/>
              <a:ext cx="902504" cy="377257"/>
              <a:chOff x="3035445" y="2781929"/>
              <a:chExt cx="902504" cy="377257"/>
            </a:xfrm>
          </p:grpSpPr>
          <p:sp>
            <p:nvSpPr>
              <p:cNvPr id="42" name="TextBox 57">
                <a:extLst>
                  <a:ext uri="{FF2B5EF4-FFF2-40B4-BE49-F238E27FC236}">
                    <a16:creationId xmlns:a16="http://schemas.microsoft.com/office/drawing/2014/main" id="{C72BF66D-6732-409F-880B-19B1C7C00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5445" y="2781929"/>
                <a:ext cx="3661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C</a:t>
                </a:r>
                <a:endParaRPr lang="en-US" altLang="en-US" sz="1600" baseline="-2500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C32A963-5CA2-4F20-8140-74EA683058A5}"/>
                  </a:ext>
                </a:extLst>
              </p:cNvPr>
              <p:cNvCxnSpPr/>
              <p:nvPr/>
            </p:nvCxnSpPr>
            <p:spPr>
              <a:xfrm flipV="1">
                <a:off x="3040968" y="3004898"/>
                <a:ext cx="896983" cy="1550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74">
            <a:extLst>
              <a:ext uri="{FF2B5EF4-FFF2-40B4-BE49-F238E27FC236}">
                <a16:creationId xmlns:a16="http://schemas.microsoft.com/office/drawing/2014/main" id="{6F05A65D-E50A-450A-8E4F-CE5EDA936CD3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2879264"/>
            <a:ext cx="3092450" cy="2444750"/>
            <a:chOff x="2247209" y="3897707"/>
            <a:chExt cx="3093337" cy="2444843"/>
          </a:xfrm>
        </p:grpSpPr>
        <p:sp>
          <p:nvSpPr>
            <p:cNvPr id="47" name="TextBox 22">
              <a:extLst>
                <a:ext uri="{FF2B5EF4-FFF2-40B4-BE49-F238E27FC236}">
                  <a16:creationId xmlns:a16="http://schemas.microsoft.com/office/drawing/2014/main" id="{DACE67A9-9D17-4CA7-801C-7A24BA328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2744" y="6003985"/>
              <a:ext cx="317802" cy="33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I</a:t>
              </a:r>
              <a:r>
                <a:rPr lang="en-US" altLang="en-US" sz="1600" baseline="-25000"/>
                <a:t>2</a:t>
              </a:r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CF6AE2C5-9762-4E8F-8CFA-D4DF01F11256}"/>
                </a:ext>
              </a:extLst>
            </p:cNvPr>
            <p:cNvSpPr/>
            <p:nvPr/>
          </p:nvSpPr>
          <p:spPr>
            <a:xfrm rot="493645">
              <a:off x="2247209" y="3897707"/>
              <a:ext cx="2944069" cy="1993976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523269"/>
                <a:gd name="connsiteY0" fmla="*/ 0 h 3110402"/>
                <a:gd name="connsiteX1" fmla="*/ 3523269 w 3523269"/>
                <a:gd name="connsiteY1" fmla="*/ 3110402 h 3110402"/>
                <a:gd name="connsiteX0" fmla="*/ 0 w 3523269"/>
                <a:gd name="connsiteY0" fmla="*/ 0 h 3110402"/>
                <a:gd name="connsiteX1" fmla="*/ 3523269 w 3523269"/>
                <a:gd name="connsiteY1" fmla="*/ 3110402 h 3110402"/>
                <a:gd name="connsiteX0" fmla="*/ 0 w 3523269"/>
                <a:gd name="connsiteY0" fmla="*/ 0 h 3110402"/>
                <a:gd name="connsiteX1" fmla="*/ 3523269 w 3523269"/>
                <a:gd name="connsiteY1" fmla="*/ 3110402 h 311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3269" h="3110402">
                  <a:moveTo>
                    <a:pt x="0" y="0"/>
                  </a:moveTo>
                  <a:cubicBezTo>
                    <a:pt x="510911" y="1854314"/>
                    <a:pt x="2284643" y="2702000"/>
                    <a:pt x="3523269" y="3110402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/>
            </a:p>
          </p:txBody>
        </p:sp>
      </p:grpSp>
      <p:grpSp>
        <p:nvGrpSpPr>
          <p:cNvPr id="49" name="Group 73">
            <a:extLst>
              <a:ext uri="{FF2B5EF4-FFF2-40B4-BE49-F238E27FC236}">
                <a16:creationId xmlns:a16="http://schemas.microsoft.com/office/drawing/2014/main" id="{CE361B57-C3F4-43EC-ACFC-C28E5C99D82B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2837989"/>
            <a:ext cx="3592512" cy="1450975"/>
            <a:chOff x="2132922" y="4580854"/>
            <a:chExt cx="3590981" cy="1450748"/>
          </a:xfrm>
        </p:grpSpPr>
        <p:grpSp>
          <p:nvGrpSpPr>
            <p:cNvPr id="50" name="Group 47">
              <a:extLst>
                <a:ext uri="{FF2B5EF4-FFF2-40B4-BE49-F238E27FC236}">
                  <a16:creationId xmlns:a16="http://schemas.microsoft.com/office/drawing/2014/main" id="{5CE2337B-9DB2-4414-96DD-7FE919DA83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3973" y="4580854"/>
              <a:ext cx="3479930" cy="1450748"/>
              <a:chOff x="2243973" y="4580854"/>
              <a:chExt cx="3479930" cy="1450748"/>
            </a:xfrm>
          </p:grpSpPr>
          <p:grpSp>
            <p:nvGrpSpPr>
              <p:cNvPr id="52" name="Group 57">
                <a:extLst>
                  <a:ext uri="{FF2B5EF4-FFF2-40B4-BE49-F238E27FC236}">
                    <a16:creationId xmlns:a16="http://schemas.microsoft.com/office/drawing/2014/main" id="{B5FC2C1D-46B8-428C-A3D2-6E63BDF049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3973" y="4580854"/>
                <a:ext cx="3479930" cy="1450748"/>
                <a:chOff x="1287929" y="3141219"/>
                <a:chExt cx="3482601" cy="1450058"/>
              </a:xfrm>
            </p:grpSpPr>
            <p:sp>
              <p:nvSpPr>
                <p:cNvPr id="54" name="Freeform 183">
                  <a:extLst>
                    <a:ext uri="{FF2B5EF4-FFF2-40B4-BE49-F238E27FC236}">
                      <a16:creationId xmlns:a16="http://schemas.microsoft.com/office/drawing/2014/main" id="{718F12BF-BEE2-48E5-A0B5-A4D16E9A5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7929" y="4454598"/>
                  <a:ext cx="146046" cy="136679"/>
                </a:xfrm>
                <a:custGeom>
                  <a:avLst/>
                  <a:gdLst>
                    <a:gd name="T0" fmla="*/ 2147483647 w 106"/>
                    <a:gd name="T1" fmla="*/ 2147483647 h 68"/>
                    <a:gd name="T2" fmla="*/ 2147483647 w 106"/>
                    <a:gd name="T3" fmla="*/ 2147483647 h 68"/>
                    <a:gd name="T4" fmla="*/ 2147483647 w 106"/>
                    <a:gd name="T5" fmla="*/ 2147483647 h 68"/>
                    <a:gd name="T6" fmla="*/ 2147483647 w 106"/>
                    <a:gd name="T7" fmla="*/ 2147483647 h 68"/>
                    <a:gd name="T8" fmla="*/ 2147483647 w 106"/>
                    <a:gd name="T9" fmla="*/ 2147483647 h 68"/>
                    <a:gd name="T10" fmla="*/ 2147483647 w 106"/>
                    <a:gd name="T11" fmla="*/ 2147483647 h 68"/>
                    <a:gd name="T12" fmla="*/ 2147483647 w 106"/>
                    <a:gd name="T13" fmla="*/ 2147483647 h 68"/>
                    <a:gd name="T14" fmla="*/ 2147483647 w 106"/>
                    <a:gd name="T15" fmla="*/ 2147483647 h 68"/>
                    <a:gd name="T16" fmla="*/ 2147483647 w 106"/>
                    <a:gd name="T17" fmla="*/ 2147483647 h 68"/>
                    <a:gd name="T18" fmla="*/ 2147483647 w 106"/>
                    <a:gd name="T19" fmla="*/ 2147483647 h 68"/>
                    <a:gd name="T20" fmla="*/ 2147483647 w 106"/>
                    <a:gd name="T21" fmla="*/ 0 h 68"/>
                    <a:gd name="T22" fmla="*/ 2147483647 w 106"/>
                    <a:gd name="T23" fmla="*/ 0 h 68"/>
                    <a:gd name="T24" fmla="*/ 2147483647 w 106"/>
                    <a:gd name="T25" fmla="*/ 2147483647 h 68"/>
                    <a:gd name="T26" fmla="*/ 2147483647 w 106"/>
                    <a:gd name="T27" fmla="*/ 2147483647 h 68"/>
                    <a:gd name="T28" fmla="*/ 2147483647 w 106"/>
                    <a:gd name="T29" fmla="*/ 2147483647 h 68"/>
                    <a:gd name="T30" fmla="*/ 0 w 106"/>
                    <a:gd name="T31" fmla="*/ 2147483647 h 68"/>
                    <a:gd name="T32" fmla="*/ 0 w 106"/>
                    <a:gd name="T33" fmla="*/ 2147483647 h 68"/>
                    <a:gd name="T34" fmla="*/ 2147483647 w 106"/>
                    <a:gd name="T35" fmla="*/ 2147483647 h 68"/>
                    <a:gd name="T36" fmla="*/ 2147483647 w 106"/>
                    <a:gd name="T37" fmla="*/ 2147483647 h 68"/>
                    <a:gd name="T38" fmla="*/ 2147483647 w 106"/>
                    <a:gd name="T39" fmla="*/ 2147483647 h 68"/>
                    <a:gd name="T40" fmla="*/ 2147483647 w 106"/>
                    <a:gd name="T41" fmla="*/ 2147483647 h 68"/>
                    <a:gd name="T42" fmla="*/ 2147483647 w 106"/>
                    <a:gd name="T43" fmla="*/ 2147483647 h 6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6"/>
                    <a:gd name="T67" fmla="*/ 0 h 68"/>
                    <a:gd name="T68" fmla="*/ 106 w 106"/>
                    <a:gd name="T69" fmla="*/ 68 h 6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6" h="68">
                      <a:moveTo>
                        <a:pt x="56" y="68"/>
                      </a:moveTo>
                      <a:lnTo>
                        <a:pt x="56" y="68"/>
                      </a:lnTo>
                      <a:lnTo>
                        <a:pt x="76" y="65"/>
                      </a:lnTo>
                      <a:lnTo>
                        <a:pt x="91" y="58"/>
                      </a:lnTo>
                      <a:lnTo>
                        <a:pt x="101" y="45"/>
                      </a:lnTo>
                      <a:lnTo>
                        <a:pt x="106" y="32"/>
                      </a:lnTo>
                      <a:lnTo>
                        <a:pt x="101" y="19"/>
                      </a:lnTo>
                      <a:lnTo>
                        <a:pt x="91" y="9"/>
                      </a:lnTo>
                      <a:lnTo>
                        <a:pt x="76" y="3"/>
                      </a:lnTo>
                      <a:lnTo>
                        <a:pt x="56" y="0"/>
                      </a:lnTo>
                      <a:lnTo>
                        <a:pt x="36" y="3"/>
                      </a:lnTo>
                      <a:lnTo>
                        <a:pt x="15" y="9"/>
                      </a:lnTo>
                      <a:lnTo>
                        <a:pt x="5" y="19"/>
                      </a:lnTo>
                      <a:lnTo>
                        <a:pt x="0" y="32"/>
                      </a:lnTo>
                      <a:lnTo>
                        <a:pt x="5" y="45"/>
                      </a:lnTo>
                      <a:lnTo>
                        <a:pt x="15" y="58"/>
                      </a:lnTo>
                      <a:lnTo>
                        <a:pt x="36" y="65"/>
                      </a:lnTo>
                      <a:lnTo>
                        <a:pt x="56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TextBox 57">
                  <a:extLst>
                    <a:ext uri="{FF2B5EF4-FFF2-40B4-BE49-F238E27FC236}">
                      <a16:creationId xmlns:a16="http://schemas.microsoft.com/office/drawing/2014/main" id="{E3939EE1-EF02-4ACC-A657-32885F8AD0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4309" y="3141219"/>
                  <a:ext cx="2126221" cy="584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/>
                    <a:t>Optimum with high</a:t>
                  </a:r>
                </a:p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/>
                    <a:t>price of potatoes</a:t>
                  </a:r>
                  <a:endParaRPr lang="en-US" altLang="en-US" sz="1600" baseline="-25000"/>
                </a:p>
              </p:txBody>
            </p: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FB045AE-1B60-4B42-9017-D57103117950}"/>
                  </a:ext>
                </a:extLst>
              </p:cNvPr>
              <p:cNvCxnSpPr/>
              <p:nvPr/>
            </p:nvCxnSpPr>
            <p:spPr>
              <a:xfrm flipV="1">
                <a:off x="2328101" y="5058617"/>
                <a:ext cx="1258351" cy="866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7">
              <a:extLst>
                <a:ext uri="{FF2B5EF4-FFF2-40B4-BE49-F238E27FC236}">
                  <a16:creationId xmlns:a16="http://schemas.microsoft.com/office/drawing/2014/main" id="{4AC982F5-2581-4897-A740-8C5D320F1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922" y="5572628"/>
              <a:ext cx="3661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E</a:t>
              </a:r>
              <a:endParaRPr lang="en-US" altLang="en-US" sz="1600" baseline="-25000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BBA37E2-0994-4AC8-ACC5-ED3D742559F2}"/>
              </a:ext>
            </a:extLst>
          </p:cNvPr>
          <p:cNvCxnSpPr/>
          <p:nvPr/>
        </p:nvCxnSpPr>
        <p:spPr>
          <a:xfrm rot="10800000">
            <a:off x="2170113" y="4538202"/>
            <a:ext cx="2151062" cy="31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F111D69-11EA-4E1E-80C9-C956DEDC9B51}"/>
              </a:ext>
            </a:extLst>
          </p:cNvPr>
          <p:cNvCxnSpPr/>
          <p:nvPr/>
        </p:nvCxnSpPr>
        <p:spPr bwMode="auto">
          <a:xfrm rot="16200000" flipH="1">
            <a:off x="122391" y="3500534"/>
            <a:ext cx="4103687" cy="4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8">
            <a:extLst>
              <a:ext uri="{FF2B5EF4-FFF2-40B4-BE49-F238E27FC236}">
                <a16:creationId xmlns:a16="http://schemas.microsoft.com/office/drawing/2014/main" id="{FE7BA298-3248-4BA6-8EDC-2DD9CC212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853" y="1273272"/>
            <a:ext cx="1178532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/>
              <a:t>Quantity of</a:t>
            </a:r>
          </a:p>
          <a:p>
            <a:pPr algn="r" eaLnBrk="1" hangingPunct="1">
              <a:buFontTx/>
              <a:buNone/>
            </a:pPr>
            <a:r>
              <a:rPr lang="en-US" altLang="en-US" sz="1600"/>
              <a:t>Potatoes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30E2B-22F2-4E37-BB19-FF411AF7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5874-6681-4723-AEA4-5ACBC2AE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&amp; Labor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D1D3-294E-46FB-BAA4-16E87B576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Constraint</a:t>
            </a:r>
          </a:p>
          <a:p>
            <a:pPr lvl="1"/>
            <a:r>
              <a:rPr lang="en-US" dirty="0"/>
              <a:t>Trade-off between consumption and leisure</a:t>
            </a:r>
          </a:p>
          <a:p>
            <a:pPr lvl="1"/>
            <a:r>
              <a:rPr lang="en-US" dirty="0"/>
              <a:t>How an individual divides their time between working and leisure</a:t>
            </a:r>
          </a:p>
          <a:p>
            <a:pPr lvl="1"/>
            <a:r>
              <a:rPr lang="en-US" dirty="0"/>
              <a:t>Relative price of an hour of leisure, is the amount of consumption they can buy with an hour’s wages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67019-D60C-4FFD-A782-E285F566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73FE-2F68-4D2D-8060-F45019D8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Wages &amp; Labor Supply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FB03D41-B830-4BFD-8E11-F1E644EF2FB4}"/>
              </a:ext>
            </a:extLst>
          </p:cNvPr>
          <p:cNvSpPr txBox="1">
            <a:spLocks/>
          </p:cNvSpPr>
          <p:nvPr/>
        </p:nvSpPr>
        <p:spPr>
          <a:xfrm>
            <a:off x="5570543" y="3184950"/>
            <a:ext cx="3162300" cy="2714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/>
              <a:t>At the optimum, </a:t>
            </a:r>
            <a:br>
              <a:rPr lang="en-US" sz="2800" dirty="0"/>
            </a:br>
            <a:r>
              <a:rPr lang="en-US" sz="2800" dirty="0"/>
              <a:t>the </a:t>
            </a:r>
            <a:r>
              <a:rPr lang="en-US" sz="2800" i="1" dirty="0"/>
              <a:t>MRS</a:t>
            </a:r>
            <a:r>
              <a:rPr lang="en-US" sz="2800" dirty="0"/>
              <a:t> between </a:t>
            </a:r>
            <a:br>
              <a:rPr lang="en-US" sz="2800" dirty="0"/>
            </a:br>
            <a:r>
              <a:rPr lang="en-US" sz="2800" dirty="0"/>
              <a:t>leisure and consumption equals the wage.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0DF0F6-423B-465A-B8D1-7ACA340E7A02}"/>
              </a:ext>
            </a:extLst>
          </p:cNvPr>
          <p:cNvGrpSpPr>
            <a:grpSpLocks/>
          </p:cNvGrpSpPr>
          <p:nvPr/>
        </p:nvGrpSpPr>
        <p:grpSpPr bwMode="auto">
          <a:xfrm>
            <a:off x="618243" y="1282990"/>
            <a:ext cx="4748212" cy="4183062"/>
            <a:chOff x="994108" y="472104"/>
            <a:chExt cx="4749114" cy="41838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E6F0D0-7CDB-4899-9CFC-AFAAD80FC4DA}"/>
                </a:ext>
              </a:extLst>
            </p:cNvPr>
            <p:cNvSpPr/>
            <p:nvPr/>
          </p:nvSpPr>
          <p:spPr>
            <a:xfrm>
              <a:off x="1829292" y="972256"/>
              <a:ext cx="3913930" cy="367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1146A52D-6D72-407E-A3D0-A8C4CF8C7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108" y="472104"/>
              <a:ext cx="1544426" cy="4183814"/>
              <a:chOff x="994108" y="472104"/>
              <a:chExt cx="1544426" cy="418381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A9E6B10-190F-43F2-9697-3172B24BB069}"/>
                  </a:ext>
                </a:extLst>
              </p:cNvPr>
              <p:cNvCxnSpPr/>
              <p:nvPr/>
            </p:nvCxnSpPr>
            <p:spPr>
              <a:xfrm rot="16200000" flipH="1">
                <a:off x="-17304" y="2820438"/>
                <a:ext cx="36709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A1D40F2A-7FBA-48D8-81E3-392D65250D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108" y="472104"/>
                <a:ext cx="1544426" cy="369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buFontTx/>
                  <a:buNone/>
                </a:pPr>
                <a:r>
                  <a:rPr lang="en-US" altLang="en-US" sz="1800"/>
                  <a:t>Consumption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9479B7-227D-45D1-918E-58477BCA4D38}"/>
              </a:ext>
            </a:extLst>
          </p:cNvPr>
          <p:cNvGrpSpPr>
            <a:grpSpLocks/>
          </p:cNvGrpSpPr>
          <p:nvPr/>
        </p:nvGrpSpPr>
        <p:grpSpPr bwMode="auto">
          <a:xfrm>
            <a:off x="1288168" y="5464465"/>
            <a:ext cx="4095750" cy="763587"/>
            <a:chOff x="1665224" y="4655512"/>
            <a:chExt cx="4094524" cy="7620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B4ACF96-9B7E-47B8-A5EA-BF09AA7CB98D}"/>
                </a:ext>
              </a:extLst>
            </p:cNvPr>
            <p:cNvCxnSpPr/>
            <p:nvPr/>
          </p:nvCxnSpPr>
          <p:spPr>
            <a:xfrm>
              <a:off x="1817578" y="4655512"/>
              <a:ext cx="39421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D78149-F0F2-472F-AA08-E8BECD7BA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7005" y="5049412"/>
              <a:ext cx="1800271" cy="36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Hours of leisure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93CA07-BA9D-41A7-A297-484A99705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5224" y="4665040"/>
              <a:ext cx="312867" cy="36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D0E60-AAD2-4ED9-84D5-8CBDFB8CE80B}"/>
              </a:ext>
            </a:extLst>
          </p:cNvPr>
          <p:cNvCxnSpPr/>
          <p:nvPr/>
        </p:nvCxnSpPr>
        <p:spPr bwMode="auto">
          <a:xfrm rot="16200000" flipH="1">
            <a:off x="1120686" y="2650621"/>
            <a:ext cx="3122613" cy="25050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7">
            <a:extLst>
              <a:ext uri="{FF2B5EF4-FFF2-40B4-BE49-F238E27FC236}">
                <a16:creationId xmlns:a16="http://schemas.microsoft.com/office/drawing/2014/main" id="{494A1898-8BF4-4B83-9227-C976A27C589F}"/>
              </a:ext>
            </a:extLst>
          </p:cNvPr>
          <p:cNvGrpSpPr>
            <a:grpSpLocks/>
          </p:cNvGrpSpPr>
          <p:nvPr/>
        </p:nvGrpSpPr>
        <p:grpSpPr bwMode="auto">
          <a:xfrm>
            <a:off x="2212093" y="2686340"/>
            <a:ext cx="2455862" cy="2317750"/>
            <a:chOff x="1379529" y="2673916"/>
            <a:chExt cx="2455854" cy="2318928"/>
          </a:xfrm>
        </p:grpSpPr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F08F8055-A4CB-4DA3-AD5B-7F5CA601E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648" y="4623434"/>
              <a:ext cx="333735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I</a:t>
              </a:r>
              <a:r>
                <a:rPr lang="en-US" altLang="en-US" sz="1800" baseline="-25000"/>
                <a:t>2</a:t>
              </a: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4CA1A47-BF3A-4CD7-BA88-A64A47CE30B0}"/>
                </a:ext>
              </a:extLst>
            </p:cNvPr>
            <p:cNvSpPr/>
            <p:nvPr/>
          </p:nvSpPr>
          <p:spPr>
            <a:xfrm>
              <a:off x="1379529" y="2673916"/>
              <a:ext cx="2054218" cy="2055269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7590" h="2707574">
                  <a:moveTo>
                    <a:pt x="0" y="0"/>
                  </a:moveTo>
                  <a:cubicBezTo>
                    <a:pt x="233549" y="1112322"/>
                    <a:pt x="1109996" y="2617190"/>
                    <a:pt x="3277590" y="2707574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800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51F29379-7F44-478C-B25D-1EDE8326ADE5}"/>
              </a:ext>
            </a:extLst>
          </p:cNvPr>
          <p:cNvGrpSpPr>
            <a:grpSpLocks/>
          </p:cNvGrpSpPr>
          <p:nvPr/>
        </p:nvGrpSpPr>
        <p:grpSpPr bwMode="auto">
          <a:xfrm>
            <a:off x="1713618" y="2567277"/>
            <a:ext cx="2870200" cy="2827338"/>
            <a:chOff x="965873" y="2165256"/>
            <a:chExt cx="2869471" cy="2827452"/>
          </a:xfrm>
        </p:grpSpPr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EF29DA0A-3725-4407-8735-7FFB04E0A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687" y="4623434"/>
              <a:ext cx="333657" cy="36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I</a:t>
              </a:r>
              <a:r>
                <a:rPr lang="en-US" altLang="en-US" sz="1800" baseline="-25000"/>
                <a:t>1</a:t>
              </a: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DC8C6E2-02BA-41E0-90F6-AC228AAFC7CB}"/>
                </a:ext>
              </a:extLst>
            </p:cNvPr>
            <p:cNvSpPr/>
            <p:nvPr/>
          </p:nvSpPr>
          <p:spPr>
            <a:xfrm>
              <a:off x="965873" y="2165256"/>
              <a:ext cx="2467935" cy="2563916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7590" h="2707574">
                  <a:moveTo>
                    <a:pt x="0" y="0"/>
                  </a:moveTo>
                  <a:cubicBezTo>
                    <a:pt x="233549" y="1112322"/>
                    <a:pt x="1109996" y="2617190"/>
                    <a:pt x="3277590" y="2707574"/>
                  </a:cubicBezTo>
                </a:path>
              </a:pathLst>
            </a:cu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800"/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73E3E632-B2C9-40CD-B03F-6184D89DE07D}"/>
              </a:ext>
            </a:extLst>
          </p:cNvPr>
          <p:cNvGrpSpPr>
            <a:grpSpLocks/>
          </p:cNvGrpSpPr>
          <p:nvPr/>
        </p:nvGrpSpPr>
        <p:grpSpPr bwMode="auto">
          <a:xfrm>
            <a:off x="2699455" y="2638715"/>
            <a:ext cx="2225675" cy="1816100"/>
            <a:chOff x="1347862" y="3319148"/>
            <a:chExt cx="2226308" cy="18159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3CF0A2-198C-4D6A-8E5E-672DEE47E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346" y="4765938"/>
              <a:ext cx="333824" cy="36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I</a:t>
              </a:r>
              <a:r>
                <a:rPr lang="en-US" altLang="en-US" sz="1800" baseline="-25000"/>
                <a:t>3</a:t>
              </a: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5D82CDA-455C-4B43-BE70-E9E6B4555031}"/>
                </a:ext>
              </a:extLst>
            </p:cNvPr>
            <p:cNvSpPr/>
            <p:nvPr/>
          </p:nvSpPr>
          <p:spPr>
            <a:xfrm>
              <a:off x="1347862" y="3319148"/>
              <a:ext cx="1813441" cy="1552489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7590" h="2707574">
                  <a:moveTo>
                    <a:pt x="0" y="0"/>
                  </a:moveTo>
                  <a:cubicBezTo>
                    <a:pt x="233549" y="1112322"/>
                    <a:pt x="1109996" y="2617190"/>
                    <a:pt x="3277590" y="2707574"/>
                  </a:cubicBezTo>
                </a:path>
              </a:pathLst>
            </a:cu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800"/>
            </a:p>
          </p:txBody>
        </p:sp>
      </p:grpSp>
      <p:grpSp>
        <p:nvGrpSpPr>
          <p:cNvPr id="25" name="Group 57">
            <a:extLst>
              <a:ext uri="{FF2B5EF4-FFF2-40B4-BE49-F238E27FC236}">
                <a16:creationId xmlns:a16="http://schemas.microsoft.com/office/drawing/2014/main" id="{FC115129-40D9-4027-8110-940A440885ED}"/>
              </a:ext>
            </a:extLst>
          </p:cNvPr>
          <p:cNvGrpSpPr>
            <a:grpSpLocks/>
          </p:cNvGrpSpPr>
          <p:nvPr/>
        </p:nvGrpSpPr>
        <p:grpSpPr bwMode="auto">
          <a:xfrm>
            <a:off x="496005" y="2151352"/>
            <a:ext cx="1019175" cy="369888"/>
            <a:chOff x="1743087" y="2915693"/>
            <a:chExt cx="1021945" cy="369613"/>
          </a:xfrm>
        </p:grpSpPr>
        <p:sp>
          <p:nvSpPr>
            <p:cNvPr id="26" name="Freeform 183">
              <a:extLst>
                <a:ext uri="{FF2B5EF4-FFF2-40B4-BE49-F238E27FC236}">
                  <a16:creationId xmlns:a16="http://schemas.microsoft.com/office/drawing/2014/main" id="{F15EF5EB-3ABC-4B96-96E9-CDBEDAAAD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86" y="3053976"/>
              <a:ext cx="146046" cy="136679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57">
              <a:extLst>
                <a:ext uri="{FF2B5EF4-FFF2-40B4-BE49-F238E27FC236}">
                  <a16:creationId xmlns:a16="http://schemas.microsoft.com/office/drawing/2014/main" id="{25382ABD-54C9-4994-A3D2-E2CD3243F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087" y="2915693"/>
              <a:ext cx="946753" cy="36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$5,000</a:t>
              </a:r>
              <a:endParaRPr lang="en-US" altLang="en-US" sz="1800" baseline="-25000"/>
            </a:p>
          </p:txBody>
        </p:sp>
      </p:grpSp>
      <p:grpSp>
        <p:nvGrpSpPr>
          <p:cNvPr id="28" name="Group 57">
            <a:extLst>
              <a:ext uri="{FF2B5EF4-FFF2-40B4-BE49-F238E27FC236}">
                <a16:creationId xmlns:a16="http://schemas.microsoft.com/office/drawing/2014/main" id="{2AC0458B-8BFD-4505-B6C0-DFF736B33D53}"/>
              </a:ext>
            </a:extLst>
          </p:cNvPr>
          <p:cNvGrpSpPr>
            <a:grpSpLocks/>
          </p:cNvGrpSpPr>
          <p:nvPr/>
        </p:nvGrpSpPr>
        <p:grpSpPr bwMode="auto">
          <a:xfrm>
            <a:off x="3655130" y="5391440"/>
            <a:ext cx="569913" cy="438150"/>
            <a:chOff x="2432162" y="3053976"/>
            <a:chExt cx="570520" cy="437919"/>
          </a:xfrm>
        </p:grpSpPr>
        <p:sp>
          <p:nvSpPr>
            <p:cNvPr id="29" name="Freeform 183">
              <a:extLst>
                <a:ext uri="{FF2B5EF4-FFF2-40B4-BE49-F238E27FC236}">
                  <a16:creationId xmlns:a16="http://schemas.microsoft.com/office/drawing/2014/main" id="{841FA9E5-E0DC-47F5-81C5-EC1BC70B1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86" y="3053976"/>
              <a:ext cx="146046" cy="136679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57">
              <a:extLst>
                <a:ext uri="{FF2B5EF4-FFF2-40B4-BE49-F238E27FC236}">
                  <a16:creationId xmlns:a16="http://schemas.microsoft.com/office/drawing/2014/main" id="{E965D243-FF95-4467-A6BF-D236A3C47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162" y="3123040"/>
              <a:ext cx="570520" cy="36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100</a:t>
              </a:r>
              <a:endParaRPr lang="en-US" altLang="en-US" sz="1800" baseline="-25000"/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85014DE4-DCC7-4F80-BF94-4A25F11B8395}"/>
              </a:ext>
            </a:extLst>
          </p:cNvPr>
          <p:cNvGrpSpPr>
            <a:grpSpLocks/>
          </p:cNvGrpSpPr>
          <p:nvPr/>
        </p:nvGrpSpPr>
        <p:grpSpPr bwMode="auto">
          <a:xfrm>
            <a:off x="2732793" y="3578515"/>
            <a:ext cx="1184275" cy="538162"/>
            <a:chOff x="2586512" y="3327038"/>
            <a:chExt cx="1184433" cy="538363"/>
          </a:xfrm>
        </p:grpSpPr>
        <p:sp>
          <p:nvSpPr>
            <p:cNvPr id="32" name="Freeform 183">
              <a:extLst>
                <a:ext uri="{FF2B5EF4-FFF2-40B4-BE49-F238E27FC236}">
                  <a16:creationId xmlns:a16="http://schemas.microsoft.com/office/drawing/2014/main" id="{E8EC65E2-0A05-440E-9C26-1AC466345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29" y="3728657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22">
              <a:extLst>
                <a:ext uri="{FF2B5EF4-FFF2-40B4-BE49-F238E27FC236}">
                  <a16:creationId xmlns:a16="http://schemas.microsoft.com/office/drawing/2014/main" id="{A3EE816C-FCD3-4DE9-A4D7-BB4B2D074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6512" y="3327038"/>
              <a:ext cx="1184433" cy="369469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Optimum </a:t>
              </a:r>
            </a:p>
          </p:txBody>
        </p:sp>
      </p:grpSp>
      <p:sp>
        <p:nvSpPr>
          <p:cNvPr id="34" name="Freeform 183">
            <a:extLst>
              <a:ext uri="{FF2B5EF4-FFF2-40B4-BE49-F238E27FC236}">
                <a16:creationId xmlns:a16="http://schemas.microsoft.com/office/drawing/2014/main" id="{22EBFF66-6888-452A-97C8-E862FA121638}"/>
              </a:ext>
            </a:extLst>
          </p:cNvPr>
          <p:cNvSpPr>
            <a:spLocks/>
          </p:cNvSpPr>
          <p:nvPr/>
        </p:nvSpPr>
        <p:spPr bwMode="auto">
          <a:xfrm>
            <a:off x="3153480" y="4500852"/>
            <a:ext cx="146050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" name="Group 39">
            <a:extLst>
              <a:ext uri="{FF2B5EF4-FFF2-40B4-BE49-F238E27FC236}">
                <a16:creationId xmlns:a16="http://schemas.microsoft.com/office/drawing/2014/main" id="{7631E19D-E11B-4E10-85EE-C9658FFC8FDA}"/>
              </a:ext>
            </a:extLst>
          </p:cNvPr>
          <p:cNvGrpSpPr>
            <a:grpSpLocks/>
          </p:cNvGrpSpPr>
          <p:nvPr/>
        </p:nvGrpSpPr>
        <p:grpSpPr bwMode="auto">
          <a:xfrm>
            <a:off x="3005843" y="4542127"/>
            <a:ext cx="441325" cy="1303338"/>
            <a:chOff x="1577163" y="5264610"/>
            <a:chExt cx="440658" cy="130314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8D36E39-6C6C-4CA4-9DE4-B9BB84793CD2}"/>
                </a:ext>
              </a:extLst>
            </p:cNvPr>
            <p:cNvCxnSpPr/>
            <p:nvPr/>
          </p:nvCxnSpPr>
          <p:spPr>
            <a:xfrm rot="5400000">
              <a:off x="1334796" y="5730475"/>
              <a:ext cx="936486" cy="475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57">
              <a:extLst>
                <a:ext uri="{FF2B5EF4-FFF2-40B4-BE49-F238E27FC236}">
                  <a16:creationId xmlns:a16="http://schemas.microsoft.com/office/drawing/2014/main" id="{933C935A-AB14-45C8-ADD3-B211F00F8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163" y="6198605"/>
              <a:ext cx="440658" cy="36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60</a:t>
              </a:r>
              <a:endParaRPr lang="en-US" altLang="en-US" sz="1800" baseline="-25000"/>
            </a:p>
          </p:txBody>
        </p:sp>
      </p:grpSp>
      <p:grpSp>
        <p:nvGrpSpPr>
          <p:cNvPr id="38" name="Group 42">
            <a:extLst>
              <a:ext uri="{FF2B5EF4-FFF2-40B4-BE49-F238E27FC236}">
                <a16:creationId xmlns:a16="http://schemas.microsoft.com/office/drawing/2014/main" id="{A0A88AC3-F07E-42AD-875E-91BD126C4D21}"/>
              </a:ext>
            </a:extLst>
          </p:cNvPr>
          <p:cNvGrpSpPr>
            <a:grpSpLocks/>
          </p:cNvGrpSpPr>
          <p:nvPr/>
        </p:nvGrpSpPr>
        <p:grpSpPr bwMode="auto">
          <a:xfrm>
            <a:off x="705555" y="4370677"/>
            <a:ext cx="2505075" cy="369888"/>
            <a:chOff x="159062" y="5309832"/>
            <a:chExt cx="2504968" cy="36978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E6496A7-117C-4934-B73B-7D0E5D094174}"/>
                </a:ext>
              </a:extLst>
            </p:cNvPr>
            <p:cNvCxnSpPr/>
            <p:nvPr/>
          </p:nvCxnSpPr>
          <p:spPr>
            <a:xfrm flipV="1">
              <a:off x="878169" y="5501868"/>
              <a:ext cx="1785861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57">
              <a:extLst>
                <a:ext uri="{FF2B5EF4-FFF2-40B4-BE49-F238E27FC236}">
                  <a16:creationId xmlns:a16="http://schemas.microsoft.com/office/drawing/2014/main" id="{144085E1-8664-4FF1-8395-C7D1B9AF8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2" y="5309832"/>
              <a:ext cx="761636" cy="3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2,000</a:t>
              </a:r>
              <a:endParaRPr lang="en-US" altLang="en-US" sz="1800" baseline="-2500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0209-6BEA-4B9C-946E-0C0A9BF3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56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76628-52B0-4B83-A321-6DC8DC0F067B}"/>
              </a:ext>
            </a:extLst>
          </p:cNvPr>
          <p:cNvSpPr txBox="1"/>
          <p:nvPr/>
        </p:nvSpPr>
        <p:spPr>
          <a:xfrm>
            <a:off x="5518494" y="1282990"/>
            <a:ext cx="3228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an individual has 100 hours free in a week to either work or relax. When they work, they make $50 an hour. </a:t>
            </a:r>
          </a:p>
        </p:txBody>
      </p:sp>
    </p:spTree>
    <p:extLst>
      <p:ext uri="{BB962C8B-B14F-4D97-AF65-F5344CB8AC3E}">
        <p14:creationId xmlns:p14="http://schemas.microsoft.com/office/powerpoint/2010/main" val="3601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8000-5E49-41D8-90C2-8959834E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Wages and Labor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F282C-A512-4D81-926C-AF5573C8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wage on Optimum labor supply</a:t>
            </a:r>
          </a:p>
          <a:p>
            <a:pPr lvl="1"/>
            <a:r>
              <a:rPr lang="en-US" dirty="0"/>
              <a:t>SE: Higher wages </a:t>
            </a:r>
            <a:r>
              <a:rPr lang="en-US" dirty="0">
                <a:sym typeface="Wingdings" panose="05000000000000000000" pitchFamily="2" charset="2"/>
              </a:rPr>
              <a:t> Leisure more expensive, so work more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IE: Higher wages  can work more and relax more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Can choose more leisure, reduces Q Labor supplied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8BEC2-5AB0-4660-96E7-0284A3DE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80C3-B57C-4FAD-ACE0-15B72199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Wages and Labor Supply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258FEC-3142-4EE9-BED2-8038711C26D1}"/>
              </a:ext>
            </a:extLst>
          </p:cNvPr>
          <p:cNvGrpSpPr>
            <a:grpSpLocks/>
          </p:cNvGrpSpPr>
          <p:nvPr/>
        </p:nvGrpSpPr>
        <p:grpSpPr bwMode="auto">
          <a:xfrm>
            <a:off x="100081" y="2255736"/>
            <a:ext cx="4154081" cy="3446463"/>
            <a:chOff x="1226067" y="1209273"/>
            <a:chExt cx="4153524" cy="34466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42693-17DC-4AB0-9D12-D1CF7C26B84A}"/>
                </a:ext>
              </a:extLst>
            </p:cNvPr>
            <p:cNvSpPr/>
            <p:nvPr/>
          </p:nvSpPr>
          <p:spPr>
            <a:xfrm>
              <a:off x="1830417" y="1507739"/>
              <a:ext cx="3549174" cy="31354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156F3A0A-BBE8-4B71-A750-DC1BB21B05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067" y="1209273"/>
              <a:ext cx="1391542" cy="3446645"/>
              <a:chOff x="1226067" y="1209273"/>
              <a:chExt cx="1391542" cy="344664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5DF794C-69DA-4DA9-B54C-F7DFF96D254B}"/>
                  </a:ext>
                </a:extLst>
              </p:cNvPr>
              <p:cNvCxnSpPr/>
              <p:nvPr/>
            </p:nvCxnSpPr>
            <p:spPr>
              <a:xfrm rot="16200000" flipH="1">
                <a:off x="225372" y="3063572"/>
                <a:ext cx="31846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76C127-24D2-4C88-9D14-BAD28A9E8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067" y="1209273"/>
                <a:ext cx="1391542" cy="338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buFontTx/>
                  <a:buNone/>
                </a:pPr>
                <a:r>
                  <a:rPr lang="en-US" altLang="en-US" sz="1600"/>
                  <a:t>Consumption</a:t>
                </a:r>
              </a:p>
            </p:txBody>
          </p:sp>
        </p:grp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18F5A1C-4654-4B82-B91B-45B1611641B1}"/>
              </a:ext>
            </a:extLst>
          </p:cNvPr>
          <p:cNvGrpSpPr>
            <a:grpSpLocks/>
          </p:cNvGrpSpPr>
          <p:nvPr/>
        </p:nvGrpSpPr>
        <p:grpSpPr bwMode="auto">
          <a:xfrm>
            <a:off x="380663" y="5522811"/>
            <a:ext cx="4672561" cy="516632"/>
            <a:chOff x="1506213" y="4475031"/>
            <a:chExt cx="4672668" cy="51676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817DA7-6255-4975-9059-482991DD3EA7}"/>
                </a:ext>
              </a:extLst>
            </p:cNvPr>
            <p:cNvCxnSpPr/>
            <p:nvPr/>
          </p:nvCxnSpPr>
          <p:spPr>
            <a:xfrm>
              <a:off x="1817370" y="4654466"/>
              <a:ext cx="35608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DBADAD9-F925-4A8D-9BC4-A66E64924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956" y="4653155"/>
              <a:ext cx="1689925" cy="33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Hours of Leisure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459E643-7236-41A5-9706-CBCD250AF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6213" y="4475031"/>
              <a:ext cx="298487" cy="33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DAFBAB94-E066-4096-9682-B0941389400F}"/>
              </a:ext>
            </a:extLst>
          </p:cNvPr>
          <p:cNvGrpSpPr>
            <a:grpSpLocks/>
          </p:cNvGrpSpPr>
          <p:nvPr/>
        </p:nvGrpSpPr>
        <p:grpSpPr bwMode="auto">
          <a:xfrm>
            <a:off x="4578435" y="2243036"/>
            <a:ext cx="4088978" cy="3457575"/>
            <a:chOff x="1290904" y="1197396"/>
            <a:chExt cx="4088687" cy="345852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00B17A-2A2A-44D5-9CB4-9E11EA46B17F}"/>
                </a:ext>
              </a:extLst>
            </p:cNvPr>
            <p:cNvSpPr/>
            <p:nvPr/>
          </p:nvSpPr>
          <p:spPr>
            <a:xfrm>
              <a:off x="1830193" y="1497516"/>
              <a:ext cx="3549398" cy="3145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4C092061-BDD6-4E27-980F-ABBEC7760D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904" y="1197396"/>
              <a:ext cx="712388" cy="3458523"/>
              <a:chOff x="1290904" y="1197396"/>
              <a:chExt cx="712388" cy="3458523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ACF1AF6-24CC-4987-83D9-F0DA739179C0}"/>
                  </a:ext>
                </a:extLst>
              </p:cNvPr>
              <p:cNvCxnSpPr/>
              <p:nvPr/>
            </p:nvCxnSpPr>
            <p:spPr>
              <a:xfrm rot="5400000">
                <a:off x="227177" y="3062427"/>
                <a:ext cx="3182222" cy="4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8">
                <a:extLst>
                  <a:ext uri="{FF2B5EF4-FFF2-40B4-BE49-F238E27FC236}">
                    <a16:creationId xmlns:a16="http://schemas.microsoft.com/office/drawing/2014/main" id="{E2FC63C7-F383-41FB-9632-B6B4FAFFA1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0904" y="1197396"/>
                <a:ext cx="712388" cy="338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buFontTx/>
                  <a:buNone/>
                </a:pPr>
                <a:r>
                  <a:rPr lang="en-US" altLang="en-US" sz="1600"/>
                  <a:t>Wage</a:t>
                </a:r>
              </a:p>
            </p:txBody>
          </p:sp>
        </p:grp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1FC16CF5-F218-40F9-AB87-52FE6E5CB7E9}"/>
              </a:ext>
            </a:extLst>
          </p:cNvPr>
          <p:cNvGrpSpPr>
            <a:grpSpLocks/>
          </p:cNvGrpSpPr>
          <p:nvPr/>
        </p:nvGrpSpPr>
        <p:grpSpPr bwMode="auto">
          <a:xfrm>
            <a:off x="4817726" y="5543448"/>
            <a:ext cx="4197350" cy="739203"/>
            <a:chOff x="1529965" y="4498786"/>
            <a:chExt cx="4197077" cy="73892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299EBC-4E9D-4DA1-A8A4-4B75CD65591F}"/>
                </a:ext>
              </a:extLst>
            </p:cNvPr>
            <p:cNvCxnSpPr/>
            <p:nvPr/>
          </p:nvCxnSpPr>
          <p:spPr>
            <a:xfrm>
              <a:off x="1817283" y="4655888"/>
              <a:ext cx="35621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DB55C135-07FF-4C44-80AD-9891CEFD2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9330" y="4653155"/>
              <a:ext cx="1547712" cy="584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dirty="0"/>
                <a:t>Hours of Labor</a:t>
              </a:r>
            </a:p>
            <a:p>
              <a:pPr eaLnBrk="1" hangingPunct="1">
                <a:buFontTx/>
                <a:buNone/>
              </a:pPr>
              <a:r>
                <a:rPr lang="en-US" altLang="en-US" sz="1600" dirty="0"/>
                <a:t>Supplied</a:t>
              </a: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27C427D1-1488-4159-B1D3-AE70CF250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9965" y="4498786"/>
              <a:ext cx="298461" cy="33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348A3D44-BF18-435E-A5D3-7FBCA1583C70}"/>
              </a:ext>
            </a:extLst>
          </p:cNvPr>
          <p:cNvGrpSpPr>
            <a:grpSpLocks/>
          </p:cNvGrpSpPr>
          <p:nvPr/>
        </p:nvGrpSpPr>
        <p:grpSpPr bwMode="auto">
          <a:xfrm>
            <a:off x="5630527" y="2973124"/>
            <a:ext cx="2855077" cy="2229011"/>
            <a:chOff x="756930" y="5007938"/>
            <a:chExt cx="2852452" cy="223032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D11CBF-24D0-4B75-A96E-6588A3139C19}"/>
                </a:ext>
              </a:extLst>
            </p:cNvPr>
            <p:cNvCxnSpPr/>
            <p:nvPr/>
          </p:nvCxnSpPr>
          <p:spPr>
            <a:xfrm rot="5400000" flipH="1" flipV="1">
              <a:off x="542952" y="5528645"/>
              <a:ext cx="1923591" cy="1495636"/>
            </a:xfrm>
            <a:prstGeom prst="line">
              <a:avLst/>
            </a:pr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B92FA4D1-CBC7-4203-ABA6-AE45A9BA8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566" y="5007938"/>
              <a:ext cx="1356816" cy="338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dirty="0"/>
                <a:t>Labor supply</a:t>
              </a:r>
              <a:endParaRPr lang="en-US" altLang="en-US" sz="1600" baseline="-25000" dirty="0"/>
            </a:p>
          </p:txBody>
        </p:sp>
      </p:grpSp>
      <p:grpSp>
        <p:nvGrpSpPr>
          <p:cNvPr id="26" name="Group 34">
            <a:extLst>
              <a:ext uri="{FF2B5EF4-FFF2-40B4-BE49-F238E27FC236}">
                <a16:creationId xmlns:a16="http://schemas.microsoft.com/office/drawing/2014/main" id="{9C8B6555-154E-4129-9088-7D2AE4380E91}"/>
              </a:ext>
            </a:extLst>
          </p:cNvPr>
          <p:cNvGrpSpPr>
            <a:grpSpLocks/>
          </p:cNvGrpSpPr>
          <p:nvPr/>
        </p:nvGrpSpPr>
        <p:grpSpPr bwMode="auto">
          <a:xfrm>
            <a:off x="974388" y="3016148"/>
            <a:ext cx="1463903" cy="1494439"/>
            <a:chOff x="1520042" y="2909456"/>
            <a:chExt cx="1464259" cy="1494378"/>
          </a:xfrm>
        </p:grpSpPr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BC50E31F-7849-4991-B54B-5352D61A6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6508" y="4065294"/>
              <a:ext cx="317793" cy="33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I</a:t>
              </a:r>
              <a:r>
                <a:rPr lang="en-US" altLang="en-US" sz="1600" baseline="-25000"/>
                <a:t>2</a:t>
              </a: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6F866B3-CDDF-4F25-851A-6D5E30DE5B54}"/>
                </a:ext>
              </a:extLst>
            </p:cNvPr>
            <p:cNvSpPr/>
            <p:nvPr/>
          </p:nvSpPr>
          <p:spPr>
            <a:xfrm>
              <a:off x="1520042" y="2909456"/>
              <a:ext cx="1070235" cy="1320746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7590" h="2707574">
                  <a:moveTo>
                    <a:pt x="0" y="0"/>
                  </a:moveTo>
                  <a:cubicBezTo>
                    <a:pt x="233549" y="1112322"/>
                    <a:pt x="1109996" y="2617190"/>
                    <a:pt x="3277590" y="2707574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/>
            </a:p>
          </p:txBody>
        </p:sp>
      </p:grpSp>
      <p:grpSp>
        <p:nvGrpSpPr>
          <p:cNvPr id="29" name="Group 37">
            <a:extLst>
              <a:ext uri="{FF2B5EF4-FFF2-40B4-BE49-F238E27FC236}">
                <a16:creationId xmlns:a16="http://schemas.microsoft.com/office/drawing/2014/main" id="{5AD31847-2CBB-42C2-B561-3DCBB160627E}"/>
              </a:ext>
            </a:extLst>
          </p:cNvPr>
          <p:cNvGrpSpPr>
            <a:grpSpLocks/>
          </p:cNvGrpSpPr>
          <p:nvPr/>
        </p:nvGrpSpPr>
        <p:grpSpPr bwMode="auto">
          <a:xfrm>
            <a:off x="1207751" y="4186136"/>
            <a:ext cx="1703458" cy="1414422"/>
            <a:chOff x="1578036" y="3036736"/>
            <a:chExt cx="1702984" cy="1414676"/>
          </a:xfrm>
        </p:grpSpPr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C6355534-1F8C-462D-A374-761878085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3392" y="4112797"/>
              <a:ext cx="317628" cy="33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I</a:t>
              </a:r>
              <a:r>
                <a:rPr lang="en-US" altLang="en-US" sz="1600" baseline="-25000"/>
                <a:t>1</a:t>
              </a: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8C2145F9-3EB2-4354-A6C8-0C0A2AD57F43}"/>
                </a:ext>
              </a:extLst>
            </p:cNvPr>
            <p:cNvSpPr/>
            <p:nvPr/>
          </p:nvSpPr>
          <p:spPr>
            <a:xfrm rot="20639447">
              <a:off x="1578036" y="3036736"/>
              <a:ext cx="1168075" cy="1409953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6866" h="2891807">
                  <a:moveTo>
                    <a:pt x="0" y="0"/>
                  </a:moveTo>
                  <a:cubicBezTo>
                    <a:pt x="352672" y="1540646"/>
                    <a:pt x="1459695" y="2507051"/>
                    <a:pt x="3576866" y="2891807"/>
                  </a:cubicBezTo>
                </a:path>
              </a:pathLst>
            </a:cu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/>
            </a:p>
          </p:txBody>
        </p:sp>
      </p:grpSp>
      <p:grpSp>
        <p:nvGrpSpPr>
          <p:cNvPr id="32" name="Group 51">
            <a:extLst>
              <a:ext uri="{FF2B5EF4-FFF2-40B4-BE49-F238E27FC236}">
                <a16:creationId xmlns:a16="http://schemas.microsoft.com/office/drawing/2014/main" id="{98B931F3-75FC-4CAE-9371-8E1F743D6E2E}"/>
              </a:ext>
            </a:extLst>
          </p:cNvPr>
          <p:cNvGrpSpPr>
            <a:grpSpLocks/>
          </p:cNvGrpSpPr>
          <p:nvPr/>
        </p:nvGrpSpPr>
        <p:grpSpPr bwMode="auto">
          <a:xfrm>
            <a:off x="691813" y="2665311"/>
            <a:ext cx="1798638" cy="3024188"/>
            <a:chOff x="902524" y="2295869"/>
            <a:chExt cx="1799342" cy="3023824"/>
          </a:xfrm>
        </p:grpSpPr>
        <p:grpSp>
          <p:nvGrpSpPr>
            <p:cNvPr id="33" name="Group 20">
              <a:extLst>
                <a:ext uri="{FF2B5EF4-FFF2-40B4-BE49-F238E27FC236}">
                  <a16:creationId xmlns:a16="http://schemas.microsoft.com/office/drawing/2014/main" id="{AFA6F413-54F3-4097-8EED-4240F0DA7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523" y="2295869"/>
              <a:ext cx="1799342" cy="3023824"/>
              <a:chOff x="857903" y="1134089"/>
              <a:chExt cx="1798421" cy="3023209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A9CDBB-D5FC-4683-A05D-58E7DDB4B2E8}"/>
                  </a:ext>
                </a:extLst>
              </p:cNvPr>
              <p:cNvCxnSpPr/>
              <p:nvPr/>
            </p:nvCxnSpPr>
            <p:spPr>
              <a:xfrm rot="16200000" flipH="1">
                <a:off x="439122" y="1940095"/>
                <a:ext cx="2635984" cy="179842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22">
                <a:extLst>
                  <a:ext uri="{FF2B5EF4-FFF2-40B4-BE49-F238E27FC236}">
                    <a16:creationId xmlns:a16="http://schemas.microsoft.com/office/drawing/2014/main" id="{7195CB47-43D2-47A2-BF79-35FD3B8DE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321" y="1134089"/>
                <a:ext cx="543673" cy="33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BC</a:t>
                </a:r>
                <a:r>
                  <a:rPr lang="en-US" altLang="en-US" sz="1600" baseline="-25000"/>
                  <a:t>2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A8ABFFC-83E5-409E-A15C-88912A106859}"/>
                </a:ext>
              </a:extLst>
            </p:cNvPr>
            <p:cNvCxnSpPr/>
            <p:nvPr/>
          </p:nvCxnSpPr>
          <p:spPr>
            <a:xfrm rot="5400000" flipH="1" flipV="1">
              <a:off x="962915" y="2648227"/>
              <a:ext cx="165080" cy="95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12ABCB6-CBD0-432E-919C-C9B03F9EADC3}"/>
              </a:ext>
            </a:extLst>
          </p:cNvPr>
          <p:cNvCxnSpPr/>
          <p:nvPr/>
        </p:nvCxnSpPr>
        <p:spPr>
          <a:xfrm rot="5400000" flipH="1" flipV="1">
            <a:off x="446544" y="4032943"/>
            <a:ext cx="962025" cy="21431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9C2870-7DED-40BC-BEE6-7DE8DD441B17}"/>
              </a:ext>
            </a:extLst>
          </p:cNvPr>
          <p:cNvCxnSpPr/>
          <p:nvPr/>
        </p:nvCxnSpPr>
        <p:spPr>
          <a:xfrm flipV="1">
            <a:off x="5105063" y="4787799"/>
            <a:ext cx="84613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F49C19-3D85-4199-96A1-050EC5AB0151}"/>
              </a:ext>
            </a:extLst>
          </p:cNvPr>
          <p:cNvCxnSpPr/>
          <p:nvPr/>
        </p:nvCxnSpPr>
        <p:spPr>
          <a:xfrm>
            <a:off x="5105063" y="3859111"/>
            <a:ext cx="1582738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23">
            <a:extLst>
              <a:ext uri="{FF2B5EF4-FFF2-40B4-BE49-F238E27FC236}">
                <a16:creationId xmlns:a16="http://schemas.microsoft.com/office/drawing/2014/main" id="{366C2378-DB9A-46B6-9D37-B9A94E90B2FA}"/>
              </a:ext>
            </a:extLst>
          </p:cNvPr>
          <p:cNvGrpSpPr>
            <a:grpSpLocks/>
          </p:cNvGrpSpPr>
          <p:nvPr/>
        </p:nvGrpSpPr>
        <p:grpSpPr bwMode="auto">
          <a:xfrm>
            <a:off x="6602076" y="3794024"/>
            <a:ext cx="146050" cy="1901825"/>
            <a:chOff x="6812926" y="2925113"/>
            <a:chExt cx="145934" cy="190235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62CBA19-9862-4E96-A144-866285689ABA}"/>
                </a:ext>
              </a:extLst>
            </p:cNvPr>
            <p:cNvCxnSpPr/>
            <p:nvPr/>
          </p:nvCxnSpPr>
          <p:spPr>
            <a:xfrm rot="5400000">
              <a:off x="5945039" y="3885023"/>
              <a:ext cx="1881708" cy="317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183">
              <a:extLst>
                <a:ext uri="{FF2B5EF4-FFF2-40B4-BE49-F238E27FC236}">
                  <a16:creationId xmlns:a16="http://schemas.microsoft.com/office/drawing/2014/main" id="{A4143F11-8B70-469A-83FC-B9C8EBF8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926" y="2925113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43" name="Group 122">
            <a:extLst>
              <a:ext uri="{FF2B5EF4-FFF2-40B4-BE49-F238E27FC236}">
                <a16:creationId xmlns:a16="http://schemas.microsoft.com/office/drawing/2014/main" id="{17A9004C-B871-4612-A600-56F278D304EF}"/>
              </a:ext>
            </a:extLst>
          </p:cNvPr>
          <p:cNvGrpSpPr>
            <a:grpSpLocks/>
          </p:cNvGrpSpPr>
          <p:nvPr/>
        </p:nvGrpSpPr>
        <p:grpSpPr bwMode="auto">
          <a:xfrm>
            <a:off x="5879763" y="4733824"/>
            <a:ext cx="144463" cy="976312"/>
            <a:chOff x="6090503" y="3865242"/>
            <a:chExt cx="145934" cy="97671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3BD459-B626-4C8A-97A8-8605BADFE29B}"/>
                </a:ext>
              </a:extLst>
            </p:cNvPr>
            <p:cNvCxnSpPr/>
            <p:nvPr/>
          </p:nvCxnSpPr>
          <p:spPr>
            <a:xfrm rot="5400000">
              <a:off x="5698902" y="4378195"/>
              <a:ext cx="922721" cy="4811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183">
              <a:extLst>
                <a:ext uri="{FF2B5EF4-FFF2-40B4-BE49-F238E27FC236}">
                  <a16:creationId xmlns:a16="http://schemas.microsoft.com/office/drawing/2014/main" id="{74A6861A-5EB4-4BA9-B512-DC93E3B57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503" y="3865242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46" name="Group 119">
            <a:extLst>
              <a:ext uri="{FF2B5EF4-FFF2-40B4-BE49-F238E27FC236}">
                <a16:creationId xmlns:a16="http://schemas.microsoft.com/office/drawing/2014/main" id="{023A5514-6C45-4453-AD00-63F79E64C7B2}"/>
              </a:ext>
            </a:extLst>
          </p:cNvPr>
          <p:cNvGrpSpPr>
            <a:grpSpLocks/>
          </p:cNvGrpSpPr>
          <p:nvPr/>
        </p:nvGrpSpPr>
        <p:grpSpPr bwMode="auto">
          <a:xfrm>
            <a:off x="691813" y="4608411"/>
            <a:ext cx="1787525" cy="1081088"/>
            <a:chOff x="902528" y="3740744"/>
            <a:chExt cx="1787683" cy="108132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4F859B3-F605-4C76-AFCA-7E500F7F83FF}"/>
                </a:ext>
              </a:extLst>
            </p:cNvPr>
            <p:cNvCxnSpPr/>
            <p:nvPr/>
          </p:nvCxnSpPr>
          <p:spPr bwMode="auto">
            <a:xfrm>
              <a:off x="902528" y="3740744"/>
              <a:ext cx="1787683" cy="1081320"/>
            </a:xfrm>
            <a:prstGeom prst="line">
              <a:avLst/>
            </a:pr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22">
              <a:extLst>
                <a:ext uri="{FF2B5EF4-FFF2-40B4-BE49-F238E27FC236}">
                  <a16:creationId xmlns:a16="http://schemas.microsoft.com/office/drawing/2014/main" id="{30A98D33-0DAD-4C05-9674-91C98066A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591" y="4027700"/>
              <a:ext cx="543787" cy="338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BC</a:t>
              </a:r>
              <a:r>
                <a:rPr lang="en-US" altLang="en-US" sz="1600" baseline="-25000"/>
                <a:t>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8EC946C-3BDF-464C-8D78-71C88D387D38}"/>
                </a:ext>
              </a:extLst>
            </p:cNvPr>
            <p:cNvCxnSpPr/>
            <p:nvPr/>
          </p:nvCxnSpPr>
          <p:spPr>
            <a:xfrm rot="16200000" flipV="1">
              <a:off x="1007299" y="3975746"/>
              <a:ext cx="215946" cy="25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120">
            <a:extLst>
              <a:ext uri="{FF2B5EF4-FFF2-40B4-BE49-F238E27FC236}">
                <a16:creationId xmlns:a16="http://schemas.microsoft.com/office/drawing/2014/main" id="{0BC8A639-239D-4756-BC72-1184CF43BFAF}"/>
              </a:ext>
            </a:extLst>
          </p:cNvPr>
          <p:cNvGrpSpPr>
            <a:grpSpLocks/>
          </p:cNvGrpSpPr>
          <p:nvPr/>
        </p:nvGrpSpPr>
        <p:grpSpPr bwMode="auto">
          <a:xfrm>
            <a:off x="1583988" y="4833836"/>
            <a:ext cx="365125" cy="868363"/>
            <a:chOff x="1795178" y="3966379"/>
            <a:chExt cx="366131" cy="867666"/>
          </a:xfrm>
        </p:grpSpPr>
        <p:grpSp>
          <p:nvGrpSpPr>
            <p:cNvPr id="51" name="Group 57">
              <a:extLst>
                <a:ext uri="{FF2B5EF4-FFF2-40B4-BE49-F238E27FC236}">
                  <a16:creationId xmlns:a16="http://schemas.microsoft.com/office/drawing/2014/main" id="{6E58921C-30E3-4E18-91E9-F8AF54DC1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5185" y="3966385"/>
              <a:ext cx="366132" cy="453224"/>
              <a:chOff x="2549244" y="2737646"/>
              <a:chExt cx="366413" cy="453009"/>
            </a:xfrm>
          </p:grpSpPr>
          <p:sp>
            <p:nvSpPr>
              <p:cNvPr id="53" name="Freeform 183">
                <a:extLst>
                  <a:ext uri="{FF2B5EF4-FFF2-40B4-BE49-F238E27FC236}">
                    <a16:creationId xmlns:a16="http://schemas.microsoft.com/office/drawing/2014/main" id="{F25689DF-D4CC-4756-879E-FAE150B60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986" y="3053976"/>
                <a:ext cx="146046" cy="136679"/>
              </a:xfrm>
              <a:custGeom>
                <a:avLst/>
                <a:gdLst>
                  <a:gd name="T0" fmla="*/ 2147483647 w 106"/>
                  <a:gd name="T1" fmla="*/ 2147483647 h 68"/>
                  <a:gd name="T2" fmla="*/ 2147483647 w 106"/>
                  <a:gd name="T3" fmla="*/ 2147483647 h 68"/>
                  <a:gd name="T4" fmla="*/ 2147483647 w 106"/>
                  <a:gd name="T5" fmla="*/ 2147483647 h 68"/>
                  <a:gd name="T6" fmla="*/ 2147483647 w 106"/>
                  <a:gd name="T7" fmla="*/ 2147483647 h 68"/>
                  <a:gd name="T8" fmla="*/ 2147483647 w 106"/>
                  <a:gd name="T9" fmla="*/ 2147483647 h 68"/>
                  <a:gd name="T10" fmla="*/ 2147483647 w 106"/>
                  <a:gd name="T11" fmla="*/ 2147483647 h 68"/>
                  <a:gd name="T12" fmla="*/ 2147483647 w 106"/>
                  <a:gd name="T13" fmla="*/ 2147483647 h 68"/>
                  <a:gd name="T14" fmla="*/ 2147483647 w 106"/>
                  <a:gd name="T15" fmla="*/ 2147483647 h 68"/>
                  <a:gd name="T16" fmla="*/ 2147483647 w 106"/>
                  <a:gd name="T17" fmla="*/ 2147483647 h 68"/>
                  <a:gd name="T18" fmla="*/ 2147483647 w 106"/>
                  <a:gd name="T19" fmla="*/ 2147483647 h 68"/>
                  <a:gd name="T20" fmla="*/ 2147483647 w 106"/>
                  <a:gd name="T21" fmla="*/ 0 h 68"/>
                  <a:gd name="T22" fmla="*/ 2147483647 w 106"/>
                  <a:gd name="T23" fmla="*/ 0 h 68"/>
                  <a:gd name="T24" fmla="*/ 2147483647 w 106"/>
                  <a:gd name="T25" fmla="*/ 2147483647 h 68"/>
                  <a:gd name="T26" fmla="*/ 2147483647 w 106"/>
                  <a:gd name="T27" fmla="*/ 2147483647 h 68"/>
                  <a:gd name="T28" fmla="*/ 2147483647 w 106"/>
                  <a:gd name="T29" fmla="*/ 2147483647 h 68"/>
                  <a:gd name="T30" fmla="*/ 0 w 106"/>
                  <a:gd name="T31" fmla="*/ 2147483647 h 68"/>
                  <a:gd name="T32" fmla="*/ 0 w 106"/>
                  <a:gd name="T33" fmla="*/ 2147483647 h 68"/>
                  <a:gd name="T34" fmla="*/ 2147483647 w 106"/>
                  <a:gd name="T35" fmla="*/ 2147483647 h 68"/>
                  <a:gd name="T36" fmla="*/ 2147483647 w 106"/>
                  <a:gd name="T37" fmla="*/ 2147483647 h 68"/>
                  <a:gd name="T38" fmla="*/ 2147483647 w 106"/>
                  <a:gd name="T39" fmla="*/ 2147483647 h 68"/>
                  <a:gd name="T40" fmla="*/ 2147483647 w 106"/>
                  <a:gd name="T41" fmla="*/ 2147483647 h 68"/>
                  <a:gd name="T42" fmla="*/ 2147483647 w 106"/>
                  <a:gd name="T43" fmla="*/ 2147483647 h 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68"/>
                  <a:gd name="T68" fmla="*/ 106 w 106"/>
                  <a:gd name="T69" fmla="*/ 68 h 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68">
                    <a:moveTo>
                      <a:pt x="56" y="68"/>
                    </a:moveTo>
                    <a:lnTo>
                      <a:pt x="56" y="68"/>
                    </a:lnTo>
                    <a:lnTo>
                      <a:pt x="76" y="65"/>
                    </a:lnTo>
                    <a:lnTo>
                      <a:pt x="91" y="58"/>
                    </a:lnTo>
                    <a:lnTo>
                      <a:pt x="101" y="45"/>
                    </a:lnTo>
                    <a:lnTo>
                      <a:pt x="106" y="32"/>
                    </a:lnTo>
                    <a:lnTo>
                      <a:pt x="101" y="19"/>
                    </a:lnTo>
                    <a:lnTo>
                      <a:pt x="91" y="9"/>
                    </a:lnTo>
                    <a:lnTo>
                      <a:pt x="76" y="3"/>
                    </a:lnTo>
                    <a:lnTo>
                      <a:pt x="56" y="0"/>
                    </a:lnTo>
                    <a:lnTo>
                      <a:pt x="36" y="3"/>
                    </a:lnTo>
                    <a:lnTo>
                      <a:pt x="15" y="9"/>
                    </a:lnTo>
                    <a:lnTo>
                      <a:pt x="5" y="19"/>
                    </a:lnTo>
                    <a:lnTo>
                      <a:pt x="0" y="32"/>
                    </a:lnTo>
                    <a:lnTo>
                      <a:pt x="5" y="45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6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4" name="TextBox 57">
                <a:extLst>
                  <a:ext uri="{FF2B5EF4-FFF2-40B4-BE49-F238E27FC236}">
                    <a16:creationId xmlns:a16="http://schemas.microsoft.com/office/drawing/2014/main" id="{18041F40-C051-4889-882F-3AF7A06A3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9244" y="2737646"/>
                <a:ext cx="366413" cy="338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A</a:t>
                </a:r>
                <a:endParaRPr lang="en-US" altLang="en-US" sz="1600" baseline="-25000"/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49D5305-BE51-4FE0-8EDE-0EF96D3D5CF0}"/>
                </a:ext>
              </a:extLst>
            </p:cNvPr>
            <p:cNvCxnSpPr/>
            <p:nvPr/>
          </p:nvCxnSpPr>
          <p:spPr>
            <a:xfrm rot="5400000">
              <a:off x="1687021" y="4584212"/>
              <a:ext cx="498075" cy="159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121">
            <a:extLst>
              <a:ext uri="{FF2B5EF4-FFF2-40B4-BE49-F238E27FC236}">
                <a16:creationId xmlns:a16="http://schemas.microsoft.com/office/drawing/2014/main" id="{409AF852-BE9A-46E5-86A7-068430A39544}"/>
              </a:ext>
            </a:extLst>
          </p:cNvPr>
          <p:cNvGrpSpPr>
            <a:grpSpLocks/>
          </p:cNvGrpSpPr>
          <p:nvPr/>
        </p:nvGrpSpPr>
        <p:grpSpPr bwMode="auto">
          <a:xfrm>
            <a:off x="1223626" y="3525736"/>
            <a:ext cx="427037" cy="2176463"/>
            <a:chOff x="1435383" y="2658116"/>
            <a:chExt cx="427061" cy="2175930"/>
          </a:xfrm>
        </p:grpSpPr>
        <p:grpSp>
          <p:nvGrpSpPr>
            <p:cNvPr id="56" name="Group 57">
              <a:extLst>
                <a:ext uri="{FF2B5EF4-FFF2-40B4-BE49-F238E27FC236}">
                  <a16:creationId xmlns:a16="http://schemas.microsoft.com/office/drawing/2014/main" id="{36002E84-3287-4CE5-807C-6AB20B24D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5383" y="2658122"/>
              <a:ext cx="427061" cy="453223"/>
              <a:chOff x="2618986" y="2737647"/>
              <a:chExt cx="427389" cy="453008"/>
            </a:xfrm>
          </p:grpSpPr>
          <p:sp>
            <p:nvSpPr>
              <p:cNvPr id="58" name="Freeform 183">
                <a:extLst>
                  <a:ext uri="{FF2B5EF4-FFF2-40B4-BE49-F238E27FC236}">
                    <a16:creationId xmlns:a16="http://schemas.microsoft.com/office/drawing/2014/main" id="{CBB7F5DA-146E-48E8-BC18-069D07F5F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986" y="3053976"/>
                <a:ext cx="146046" cy="136679"/>
              </a:xfrm>
              <a:custGeom>
                <a:avLst/>
                <a:gdLst>
                  <a:gd name="T0" fmla="*/ 2147483647 w 106"/>
                  <a:gd name="T1" fmla="*/ 2147483647 h 68"/>
                  <a:gd name="T2" fmla="*/ 2147483647 w 106"/>
                  <a:gd name="T3" fmla="*/ 2147483647 h 68"/>
                  <a:gd name="T4" fmla="*/ 2147483647 w 106"/>
                  <a:gd name="T5" fmla="*/ 2147483647 h 68"/>
                  <a:gd name="T6" fmla="*/ 2147483647 w 106"/>
                  <a:gd name="T7" fmla="*/ 2147483647 h 68"/>
                  <a:gd name="T8" fmla="*/ 2147483647 w 106"/>
                  <a:gd name="T9" fmla="*/ 2147483647 h 68"/>
                  <a:gd name="T10" fmla="*/ 2147483647 w 106"/>
                  <a:gd name="T11" fmla="*/ 2147483647 h 68"/>
                  <a:gd name="T12" fmla="*/ 2147483647 w 106"/>
                  <a:gd name="T13" fmla="*/ 2147483647 h 68"/>
                  <a:gd name="T14" fmla="*/ 2147483647 w 106"/>
                  <a:gd name="T15" fmla="*/ 2147483647 h 68"/>
                  <a:gd name="T16" fmla="*/ 2147483647 w 106"/>
                  <a:gd name="T17" fmla="*/ 2147483647 h 68"/>
                  <a:gd name="T18" fmla="*/ 2147483647 w 106"/>
                  <a:gd name="T19" fmla="*/ 2147483647 h 68"/>
                  <a:gd name="T20" fmla="*/ 2147483647 w 106"/>
                  <a:gd name="T21" fmla="*/ 0 h 68"/>
                  <a:gd name="T22" fmla="*/ 2147483647 w 106"/>
                  <a:gd name="T23" fmla="*/ 0 h 68"/>
                  <a:gd name="T24" fmla="*/ 2147483647 w 106"/>
                  <a:gd name="T25" fmla="*/ 2147483647 h 68"/>
                  <a:gd name="T26" fmla="*/ 2147483647 w 106"/>
                  <a:gd name="T27" fmla="*/ 2147483647 h 68"/>
                  <a:gd name="T28" fmla="*/ 2147483647 w 106"/>
                  <a:gd name="T29" fmla="*/ 2147483647 h 68"/>
                  <a:gd name="T30" fmla="*/ 0 w 106"/>
                  <a:gd name="T31" fmla="*/ 2147483647 h 68"/>
                  <a:gd name="T32" fmla="*/ 0 w 106"/>
                  <a:gd name="T33" fmla="*/ 2147483647 h 68"/>
                  <a:gd name="T34" fmla="*/ 2147483647 w 106"/>
                  <a:gd name="T35" fmla="*/ 2147483647 h 68"/>
                  <a:gd name="T36" fmla="*/ 2147483647 w 106"/>
                  <a:gd name="T37" fmla="*/ 2147483647 h 68"/>
                  <a:gd name="T38" fmla="*/ 2147483647 w 106"/>
                  <a:gd name="T39" fmla="*/ 2147483647 h 68"/>
                  <a:gd name="T40" fmla="*/ 2147483647 w 106"/>
                  <a:gd name="T41" fmla="*/ 2147483647 h 68"/>
                  <a:gd name="T42" fmla="*/ 2147483647 w 106"/>
                  <a:gd name="T43" fmla="*/ 2147483647 h 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68"/>
                  <a:gd name="T68" fmla="*/ 106 w 106"/>
                  <a:gd name="T69" fmla="*/ 68 h 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68">
                    <a:moveTo>
                      <a:pt x="56" y="68"/>
                    </a:moveTo>
                    <a:lnTo>
                      <a:pt x="56" y="68"/>
                    </a:lnTo>
                    <a:lnTo>
                      <a:pt x="76" y="65"/>
                    </a:lnTo>
                    <a:lnTo>
                      <a:pt x="91" y="58"/>
                    </a:lnTo>
                    <a:lnTo>
                      <a:pt x="101" y="45"/>
                    </a:lnTo>
                    <a:lnTo>
                      <a:pt x="106" y="32"/>
                    </a:lnTo>
                    <a:lnTo>
                      <a:pt x="101" y="19"/>
                    </a:lnTo>
                    <a:lnTo>
                      <a:pt x="91" y="9"/>
                    </a:lnTo>
                    <a:lnTo>
                      <a:pt x="76" y="3"/>
                    </a:lnTo>
                    <a:lnTo>
                      <a:pt x="56" y="0"/>
                    </a:lnTo>
                    <a:lnTo>
                      <a:pt x="36" y="3"/>
                    </a:lnTo>
                    <a:lnTo>
                      <a:pt x="15" y="9"/>
                    </a:lnTo>
                    <a:lnTo>
                      <a:pt x="5" y="19"/>
                    </a:lnTo>
                    <a:lnTo>
                      <a:pt x="0" y="32"/>
                    </a:lnTo>
                    <a:lnTo>
                      <a:pt x="5" y="45"/>
                    </a:lnTo>
                    <a:lnTo>
                      <a:pt x="15" y="58"/>
                    </a:lnTo>
                    <a:lnTo>
                      <a:pt x="36" y="65"/>
                    </a:lnTo>
                    <a:lnTo>
                      <a:pt x="56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" name="TextBox 57">
                <a:extLst>
                  <a:ext uri="{FF2B5EF4-FFF2-40B4-BE49-F238E27FC236}">
                    <a16:creationId xmlns:a16="http://schemas.microsoft.com/office/drawing/2014/main" id="{CF5B9AEC-40E1-4F3A-B657-F19E8134D5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9963" y="2737647"/>
                <a:ext cx="366412" cy="338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B</a:t>
                </a:r>
                <a:endParaRPr lang="en-US" altLang="en-US" sz="1600" baseline="-25000"/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5A28418-3775-4DFA-BFF6-2C10E7C2D018}"/>
                </a:ext>
              </a:extLst>
            </p:cNvPr>
            <p:cNvCxnSpPr/>
            <p:nvPr/>
          </p:nvCxnSpPr>
          <p:spPr>
            <a:xfrm rot="5400000">
              <a:off x="587884" y="3924631"/>
              <a:ext cx="1817243" cy="158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124">
            <a:extLst>
              <a:ext uri="{FF2B5EF4-FFF2-40B4-BE49-F238E27FC236}">
                <a16:creationId xmlns:a16="http://schemas.microsoft.com/office/drawing/2014/main" id="{1A1903F6-1C12-43D9-A00C-0946551E0943}"/>
              </a:ext>
            </a:extLst>
          </p:cNvPr>
          <p:cNvGrpSpPr>
            <a:grpSpLocks/>
          </p:cNvGrpSpPr>
          <p:nvPr/>
        </p:nvGrpSpPr>
        <p:grpSpPr bwMode="auto">
          <a:xfrm>
            <a:off x="952163" y="4086123"/>
            <a:ext cx="4002088" cy="816169"/>
            <a:chOff x="1163782" y="3218213"/>
            <a:chExt cx="4001984" cy="815058"/>
          </a:xfrm>
        </p:grpSpPr>
        <p:sp>
          <p:nvSpPr>
            <p:cNvPr id="61" name="TextBox 22">
              <a:extLst>
                <a:ext uri="{FF2B5EF4-FFF2-40B4-BE49-F238E27FC236}">
                  <a16:creationId xmlns:a16="http://schemas.microsoft.com/office/drawing/2014/main" id="{431623BC-D9EC-4BFC-809E-B937EEA85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6998" y="3695178"/>
              <a:ext cx="2675662" cy="338093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1. When the wage rises . . .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0B0F801-8160-48A3-BC6E-E76A29722286}"/>
                </a:ext>
              </a:extLst>
            </p:cNvPr>
            <p:cNvCxnSpPr/>
            <p:nvPr/>
          </p:nvCxnSpPr>
          <p:spPr>
            <a:xfrm>
              <a:off x="1163782" y="3218213"/>
              <a:ext cx="1152495" cy="523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2B8EDC2-C683-4EAC-9D45-51EBF6FE08C0}"/>
                </a:ext>
              </a:extLst>
            </p:cNvPr>
            <p:cNvCxnSpPr/>
            <p:nvPr/>
          </p:nvCxnSpPr>
          <p:spPr>
            <a:xfrm flipV="1">
              <a:off x="4465696" y="3479793"/>
              <a:ext cx="700070" cy="3329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6C71556-A31E-489A-A64E-9103FC327712}"/>
              </a:ext>
            </a:extLst>
          </p:cNvPr>
          <p:cNvCxnSpPr/>
          <p:nvPr/>
        </p:nvCxnSpPr>
        <p:spPr>
          <a:xfrm rot="5400000" flipH="1" flipV="1">
            <a:off x="4608970" y="4323455"/>
            <a:ext cx="8556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115">
            <a:extLst>
              <a:ext uri="{FF2B5EF4-FFF2-40B4-BE49-F238E27FC236}">
                <a16:creationId xmlns:a16="http://schemas.microsoft.com/office/drawing/2014/main" id="{50F5FDE1-6D05-4B07-BCE9-F649DD9EFB8F}"/>
              </a:ext>
            </a:extLst>
          </p:cNvPr>
          <p:cNvGrpSpPr>
            <a:grpSpLocks/>
          </p:cNvGrpSpPr>
          <p:nvPr/>
        </p:nvGrpSpPr>
        <p:grpSpPr bwMode="auto">
          <a:xfrm>
            <a:off x="361613" y="5759347"/>
            <a:ext cx="3409908" cy="565509"/>
            <a:chOff x="572496" y="4891468"/>
            <a:chExt cx="3410642" cy="565042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5924A34-06EB-49F7-B4D5-E7ACDB3D773D}"/>
                </a:ext>
              </a:extLst>
            </p:cNvPr>
            <p:cNvCxnSpPr/>
            <p:nvPr/>
          </p:nvCxnSpPr>
          <p:spPr>
            <a:xfrm rot="10800000" flipV="1">
              <a:off x="1472803" y="4891468"/>
              <a:ext cx="447771" cy="158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22">
              <a:extLst>
                <a:ext uri="{FF2B5EF4-FFF2-40B4-BE49-F238E27FC236}">
                  <a16:creationId xmlns:a16="http://schemas.microsoft.com/office/drawing/2014/main" id="{402D21C7-2616-4032-88FB-ABDA823D1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96" y="5118236"/>
              <a:ext cx="3410642" cy="338274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2. . . . hours of leisure decrease . . .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42E081-6BD1-45C1-93DA-83DDE30E5279}"/>
                </a:ext>
              </a:extLst>
            </p:cNvPr>
            <p:cNvCxnSpPr/>
            <p:nvPr/>
          </p:nvCxnSpPr>
          <p:spPr>
            <a:xfrm rot="16200000" flipV="1">
              <a:off x="1579324" y="4999303"/>
              <a:ext cx="260135" cy="47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114">
            <a:extLst>
              <a:ext uri="{FF2B5EF4-FFF2-40B4-BE49-F238E27FC236}">
                <a16:creationId xmlns:a16="http://schemas.microsoft.com/office/drawing/2014/main" id="{8F0485E9-3521-40BA-A5AE-61F02A80C244}"/>
              </a:ext>
            </a:extLst>
          </p:cNvPr>
          <p:cNvGrpSpPr>
            <a:grpSpLocks/>
          </p:cNvGrpSpPr>
          <p:nvPr/>
        </p:nvGrpSpPr>
        <p:grpSpPr bwMode="auto">
          <a:xfrm>
            <a:off x="4419263" y="5759346"/>
            <a:ext cx="3246402" cy="769522"/>
            <a:chOff x="4630482" y="4891162"/>
            <a:chExt cx="3247407" cy="76932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FA0F3AD-C740-45B6-AD25-509C26DA06A7}"/>
                </a:ext>
              </a:extLst>
            </p:cNvPr>
            <p:cNvCxnSpPr/>
            <p:nvPr/>
          </p:nvCxnSpPr>
          <p:spPr>
            <a:xfrm rot="10800000">
              <a:off x="6172424" y="4891162"/>
              <a:ext cx="7273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113">
              <a:extLst>
                <a:ext uri="{FF2B5EF4-FFF2-40B4-BE49-F238E27FC236}">
                  <a16:creationId xmlns:a16="http://schemas.microsoft.com/office/drawing/2014/main" id="{49D46746-424A-40DE-B412-26B4FB1E7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0482" y="5006609"/>
              <a:ext cx="3247407" cy="653882"/>
              <a:chOff x="4630482" y="5006609"/>
              <a:chExt cx="3247407" cy="653882"/>
            </a:xfrm>
          </p:grpSpPr>
          <p:sp>
            <p:nvSpPr>
              <p:cNvPr id="72" name="TextBox 22">
                <a:extLst>
                  <a:ext uri="{FF2B5EF4-FFF2-40B4-BE49-F238E27FC236}">
                    <a16:creationId xmlns:a16="http://schemas.microsoft.com/office/drawing/2014/main" id="{A5C4EBFF-525D-4C13-974C-F5FA3C4E61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0482" y="5322022"/>
                <a:ext cx="3247407" cy="338469"/>
              </a:xfrm>
              <a:prstGeom prst="rect">
                <a:avLst/>
              </a:prstGeom>
              <a:solidFill>
                <a:srgbClr val="F2D6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3. . . . and hours of labor increase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2EA73CE-4C85-4688-85E8-A79469CBB74F}"/>
                  </a:ext>
                </a:extLst>
              </p:cNvPr>
              <p:cNvCxnSpPr/>
              <p:nvPr/>
            </p:nvCxnSpPr>
            <p:spPr>
              <a:xfrm rot="5400000" flipH="1" flipV="1">
                <a:off x="6189175" y="5089902"/>
                <a:ext cx="272981" cy="106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Rectangle 7">
            <a:extLst>
              <a:ext uri="{FF2B5EF4-FFF2-40B4-BE49-F238E27FC236}">
                <a16:creationId xmlns:a16="http://schemas.microsoft.com/office/drawing/2014/main" id="{473845E9-610E-49AD-8484-5BAB4369C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951" y="1420633"/>
            <a:ext cx="2778125" cy="9191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defRPr/>
            </a:pPr>
            <a:r>
              <a:rPr lang="en-US" sz="2600" dirty="0">
                <a:latin typeface="Arial"/>
                <a:cs typeface="Arial"/>
              </a:rPr>
              <a:t>For this person, </a:t>
            </a:r>
            <a:r>
              <a:rPr lang="en-US" sz="2600" i="1" dirty="0">
                <a:latin typeface="Arial"/>
                <a:cs typeface="Arial"/>
              </a:rPr>
              <a:t>SE</a:t>
            </a:r>
            <a:r>
              <a:rPr lang="en-US" sz="2600" dirty="0">
                <a:latin typeface="Arial"/>
                <a:cs typeface="Arial"/>
              </a:rPr>
              <a:t> &gt; </a:t>
            </a:r>
            <a:r>
              <a:rPr lang="en-US" sz="2600" i="1" dirty="0">
                <a:latin typeface="Arial"/>
                <a:cs typeface="Arial"/>
              </a:rPr>
              <a:t>IE</a:t>
            </a: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1EBBD17E-AAD8-4AF3-954F-E5A49A493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988" y="1420633"/>
            <a:ext cx="3792537" cy="9525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defRPr/>
            </a:pPr>
            <a:r>
              <a:rPr lang="en-US" sz="2600" dirty="0">
                <a:latin typeface="Arial"/>
                <a:cs typeface="Arial"/>
              </a:rPr>
              <a:t>So her labor supply increases with the wage</a:t>
            </a:r>
            <a:endParaRPr lang="en-US" sz="2600" i="1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DA27-0ADC-4DC0-914D-5F6D3E95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80C3-B57C-4FAD-ACE0-15B72199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Wages and Labor Supply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14828C-28C8-41F7-8E9B-E9FB6A3730F6}"/>
              </a:ext>
            </a:extLst>
          </p:cNvPr>
          <p:cNvGrpSpPr>
            <a:grpSpLocks/>
          </p:cNvGrpSpPr>
          <p:nvPr/>
        </p:nvGrpSpPr>
        <p:grpSpPr bwMode="auto">
          <a:xfrm>
            <a:off x="224038" y="2311400"/>
            <a:ext cx="4071737" cy="3446462"/>
            <a:chOff x="1307724" y="1209273"/>
            <a:chExt cx="4071867" cy="34466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606A84-91B0-4988-8363-9D60773F4AE7}"/>
                </a:ext>
              </a:extLst>
            </p:cNvPr>
            <p:cNvSpPr/>
            <p:nvPr/>
          </p:nvSpPr>
          <p:spPr>
            <a:xfrm>
              <a:off x="1829828" y="1507739"/>
              <a:ext cx="3549763" cy="3135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7A94B717-AA33-4E91-AD17-BDB9CE793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7724" y="1209273"/>
              <a:ext cx="1391773" cy="3446645"/>
              <a:chOff x="1307724" y="1209273"/>
              <a:chExt cx="1391773" cy="344664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A68DD20-B3B5-4FE5-8413-819A45AA359D}"/>
                  </a:ext>
                </a:extLst>
              </p:cNvPr>
              <p:cNvCxnSpPr/>
              <p:nvPr/>
            </p:nvCxnSpPr>
            <p:spPr>
              <a:xfrm rot="16200000" flipH="1">
                <a:off x="224780" y="3063571"/>
                <a:ext cx="31846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3BF46F-9A41-4FAC-B823-EC998E20F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7724" y="1209273"/>
                <a:ext cx="1391773" cy="338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buFontTx/>
                  <a:buNone/>
                </a:pPr>
                <a:r>
                  <a:rPr lang="en-US" altLang="en-US" sz="1600"/>
                  <a:t>Consumption</a:t>
                </a:r>
              </a:p>
            </p:txBody>
          </p:sp>
        </p:grp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391D176-E57A-4C13-9402-99EEA8A0E2DD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5564187"/>
            <a:ext cx="4672560" cy="516632"/>
            <a:chOff x="1506213" y="4475031"/>
            <a:chExt cx="4672666" cy="51676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9A4AF5-FA82-4FAF-8F66-6D0C6170AF1B}"/>
                </a:ext>
              </a:extLst>
            </p:cNvPr>
            <p:cNvCxnSpPr/>
            <p:nvPr/>
          </p:nvCxnSpPr>
          <p:spPr>
            <a:xfrm>
              <a:off x="1817370" y="4654466"/>
              <a:ext cx="35608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8D7D965D-A520-467D-8D61-AF3943144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955" y="4653155"/>
              <a:ext cx="1689924" cy="33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Hours of Leisure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2B2C05E-AA4F-4CF8-AD97-B08B4CA5B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6213" y="4475031"/>
              <a:ext cx="298487" cy="33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D6E12D5B-C7EC-4D1B-B973-97BADEE4A3D7}"/>
              </a:ext>
            </a:extLst>
          </p:cNvPr>
          <p:cNvGrpSpPr>
            <a:grpSpLocks/>
          </p:cNvGrpSpPr>
          <p:nvPr/>
        </p:nvGrpSpPr>
        <p:grpSpPr bwMode="auto">
          <a:xfrm>
            <a:off x="4620047" y="2297112"/>
            <a:ext cx="4088978" cy="3459163"/>
            <a:chOff x="1290904" y="1197396"/>
            <a:chExt cx="4088687" cy="345852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F5959-93DC-4A11-BCE6-F0D9939F6FB0}"/>
                </a:ext>
              </a:extLst>
            </p:cNvPr>
            <p:cNvSpPr/>
            <p:nvPr/>
          </p:nvSpPr>
          <p:spPr>
            <a:xfrm>
              <a:off x="1830193" y="1497378"/>
              <a:ext cx="3549398" cy="31458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3720493C-7082-48B2-8E48-0F9ABDAAA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904" y="1197396"/>
              <a:ext cx="712388" cy="3458523"/>
              <a:chOff x="1290904" y="1197396"/>
              <a:chExt cx="712388" cy="3458523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69162AA-CC87-4D68-AB75-1254A29A1479}"/>
                  </a:ext>
                </a:extLst>
              </p:cNvPr>
              <p:cNvCxnSpPr/>
              <p:nvPr/>
            </p:nvCxnSpPr>
            <p:spPr>
              <a:xfrm rot="5400000">
                <a:off x="227114" y="3062364"/>
                <a:ext cx="3182349" cy="4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8">
                <a:extLst>
                  <a:ext uri="{FF2B5EF4-FFF2-40B4-BE49-F238E27FC236}">
                    <a16:creationId xmlns:a16="http://schemas.microsoft.com/office/drawing/2014/main" id="{3332FBA8-7C3A-4270-B34E-6DC4F74687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0904" y="1197396"/>
                <a:ext cx="712388" cy="338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buFontTx/>
                  <a:buNone/>
                </a:pPr>
                <a:r>
                  <a:rPr lang="en-US" altLang="en-US" sz="1600"/>
                  <a:t>Wage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B871AC-1F68-4F45-BB65-B1315E5A61BE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5586412"/>
            <a:ext cx="4197350" cy="739201"/>
            <a:chOff x="1529965" y="4498788"/>
            <a:chExt cx="4197077" cy="73891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1235B8-1DFF-44AC-B777-D10922029E97}"/>
                </a:ext>
              </a:extLst>
            </p:cNvPr>
            <p:cNvCxnSpPr/>
            <p:nvPr/>
          </p:nvCxnSpPr>
          <p:spPr>
            <a:xfrm>
              <a:off x="1817283" y="4655890"/>
              <a:ext cx="35621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F477C565-C90B-40F9-AB5D-442A6D25F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758" y="4653155"/>
              <a:ext cx="1803284" cy="584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dirty="0"/>
                <a:t>Hours of Labor</a:t>
              </a:r>
            </a:p>
            <a:p>
              <a:pPr eaLnBrk="1" hangingPunct="1">
                <a:buFontTx/>
                <a:buNone/>
              </a:pPr>
              <a:r>
                <a:rPr lang="en-US" altLang="en-US" sz="1600" dirty="0"/>
                <a:t>Supplied</a:t>
              </a: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D11E19D9-7FCA-4390-8203-306A46870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9965" y="4498788"/>
              <a:ext cx="298461" cy="338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CC86B39D-A7FB-4968-98DF-0F1D9F4067D8}"/>
              </a:ext>
            </a:extLst>
          </p:cNvPr>
          <p:cNvGrpSpPr>
            <a:grpSpLocks/>
          </p:cNvGrpSpPr>
          <p:nvPr/>
        </p:nvGrpSpPr>
        <p:grpSpPr bwMode="auto">
          <a:xfrm>
            <a:off x="5535613" y="3243262"/>
            <a:ext cx="2547937" cy="2203450"/>
            <a:chOff x="619217" y="5236532"/>
            <a:chExt cx="2546850" cy="220360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BE80CF-91C3-46EE-8BFC-109F0BA346C2}"/>
                </a:ext>
              </a:extLst>
            </p:cNvPr>
            <p:cNvCxnSpPr/>
            <p:nvPr/>
          </p:nvCxnSpPr>
          <p:spPr>
            <a:xfrm>
              <a:off x="649366" y="5611209"/>
              <a:ext cx="2516701" cy="1828929"/>
            </a:xfrm>
            <a:prstGeom prst="line">
              <a:avLst/>
            </a:pr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62D3D95E-8898-43AB-B1DD-9A3642EA7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217" y="5236532"/>
              <a:ext cx="1357485" cy="33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Labor supply</a:t>
              </a:r>
              <a:endParaRPr lang="en-US" altLang="en-US" sz="1600" baseline="-25000"/>
            </a:p>
          </p:txBody>
        </p:sp>
      </p:grpSp>
      <p:grpSp>
        <p:nvGrpSpPr>
          <p:cNvPr id="26" name="Group 34">
            <a:extLst>
              <a:ext uri="{FF2B5EF4-FFF2-40B4-BE49-F238E27FC236}">
                <a16:creationId xmlns:a16="http://schemas.microsoft.com/office/drawing/2014/main" id="{1F6EF3F6-D19D-4D9A-B720-60C5D5194C45}"/>
              </a:ext>
            </a:extLst>
          </p:cNvPr>
          <p:cNvGrpSpPr>
            <a:grpSpLocks/>
          </p:cNvGrpSpPr>
          <p:nvPr/>
        </p:nvGrpSpPr>
        <p:grpSpPr bwMode="auto">
          <a:xfrm>
            <a:off x="1176338" y="3278186"/>
            <a:ext cx="1463903" cy="1494439"/>
            <a:chOff x="1520042" y="2909456"/>
            <a:chExt cx="1464259" cy="1494378"/>
          </a:xfrm>
        </p:grpSpPr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D27C101B-FA54-47A1-9ADE-CA0C92F2F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6508" y="4065294"/>
              <a:ext cx="317793" cy="33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I</a:t>
              </a:r>
              <a:r>
                <a:rPr lang="en-US" altLang="en-US" sz="1600" baseline="-25000"/>
                <a:t>2</a:t>
              </a:r>
            </a:p>
          </p:txBody>
        </p:sp>
        <p:sp>
          <p:nvSpPr>
            <p:cNvPr id="28" name="Freeform 103">
              <a:extLst>
                <a:ext uri="{FF2B5EF4-FFF2-40B4-BE49-F238E27FC236}">
                  <a16:creationId xmlns:a16="http://schemas.microsoft.com/office/drawing/2014/main" id="{45A17C4E-A9C5-4255-9F4B-F4AD27FD81BA}"/>
                </a:ext>
              </a:extLst>
            </p:cNvPr>
            <p:cNvSpPr/>
            <p:nvPr/>
          </p:nvSpPr>
          <p:spPr>
            <a:xfrm>
              <a:off x="1520042" y="2909456"/>
              <a:ext cx="1070235" cy="1320746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7590" h="2707574">
                  <a:moveTo>
                    <a:pt x="0" y="0"/>
                  </a:moveTo>
                  <a:cubicBezTo>
                    <a:pt x="233549" y="1112322"/>
                    <a:pt x="1109996" y="2617190"/>
                    <a:pt x="3277590" y="2707574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/>
            </a:p>
          </p:txBody>
        </p:sp>
      </p:grpSp>
      <p:grpSp>
        <p:nvGrpSpPr>
          <p:cNvPr id="29" name="Group 37">
            <a:extLst>
              <a:ext uri="{FF2B5EF4-FFF2-40B4-BE49-F238E27FC236}">
                <a16:creationId xmlns:a16="http://schemas.microsoft.com/office/drawing/2014/main" id="{D12BD14F-F4FD-4936-A05B-7DFF151B7BC2}"/>
              </a:ext>
            </a:extLst>
          </p:cNvPr>
          <p:cNvGrpSpPr>
            <a:grpSpLocks/>
          </p:cNvGrpSpPr>
          <p:nvPr/>
        </p:nvGrpSpPr>
        <p:grpSpPr bwMode="auto">
          <a:xfrm>
            <a:off x="777875" y="3421063"/>
            <a:ext cx="1511680" cy="1615382"/>
            <a:chOff x="1421826" y="2869096"/>
            <a:chExt cx="1512809" cy="1616853"/>
          </a:xfrm>
        </p:grpSpPr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E84C8C59-6D60-433C-9F49-17630B06E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682" y="4147087"/>
              <a:ext cx="317953" cy="33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I</a:t>
              </a:r>
              <a:r>
                <a:rPr lang="en-US" altLang="en-US" sz="1600" baseline="-25000"/>
                <a:t>1</a:t>
              </a:r>
            </a:p>
          </p:txBody>
        </p:sp>
        <p:sp>
          <p:nvSpPr>
            <p:cNvPr id="31" name="Freeform 106">
              <a:extLst>
                <a:ext uri="{FF2B5EF4-FFF2-40B4-BE49-F238E27FC236}">
                  <a16:creationId xmlns:a16="http://schemas.microsoft.com/office/drawing/2014/main" id="{12B0C38C-DB7E-48F2-B505-F0E64EFDF39E}"/>
                </a:ext>
              </a:extLst>
            </p:cNvPr>
            <p:cNvSpPr/>
            <p:nvPr/>
          </p:nvSpPr>
          <p:spPr>
            <a:xfrm>
              <a:off x="1421826" y="2869096"/>
              <a:ext cx="1169273" cy="1409396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6866" h="2891807">
                  <a:moveTo>
                    <a:pt x="0" y="0"/>
                  </a:moveTo>
                  <a:cubicBezTo>
                    <a:pt x="352672" y="1540646"/>
                    <a:pt x="1459695" y="2507051"/>
                    <a:pt x="3576866" y="2891807"/>
                  </a:cubicBezTo>
                </a:path>
              </a:pathLst>
            </a:cu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/>
            </a:p>
          </p:txBody>
        </p:sp>
      </p:grpSp>
      <p:grpSp>
        <p:nvGrpSpPr>
          <p:cNvPr id="32" name="Group 51">
            <a:extLst>
              <a:ext uri="{FF2B5EF4-FFF2-40B4-BE49-F238E27FC236}">
                <a16:creationId xmlns:a16="http://schemas.microsoft.com/office/drawing/2014/main" id="{0FA19FD9-FB55-40C4-B588-17C3BBA12AF5}"/>
              </a:ext>
            </a:extLst>
          </p:cNvPr>
          <p:cNvGrpSpPr>
            <a:grpSpLocks/>
          </p:cNvGrpSpPr>
          <p:nvPr/>
        </p:nvGrpSpPr>
        <p:grpSpPr bwMode="auto">
          <a:xfrm>
            <a:off x="733424" y="2706687"/>
            <a:ext cx="1798638" cy="3024188"/>
            <a:chOff x="902523" y="2295869"/>
            <a:chExt cx="1799342" cy="3023824"/>
          </a:xfrm>
        </p:grpSpPr>
        <p:grpSp>
          <p:nvGrpSpPr>
            <p:cNvPr id="33" name="Group 20">
              <a:extLst>
                <a:ext uri="{FF2B5EF4-FFF2-40B4-BE49-F238E27FC236}">
                  <a16:creationId xmlns:a16="http://schemas.microsoft.com/office/drawing/2014/main" id="{FD763844-CAE9-44DA-8A75-E3DAB6F8C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523" y="2295869"/>
              <a:ext cx="1799342" cy="3023824"/>
              <a:chOff x="857903" y="1134089"/>
              <a:chExt cx="1798421" cy="3023209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8592176-9F11-40A0-91D8-3A85ED7652F2}"/>
                  </a:ext>
                </a:extLst>
              </p:cNvPr>
              <p:cNvCxnSpPr/>
              <p:nvPr/>
            </p:nvCxnSpPr>
            <p:spPr>
              <a:xfrm rot="16200000" flipH="1">
                <a:off x="439122" y="1940095"/>
                <a:ext cx="2635984" cy="179842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22">
                <a:extLst>
                  <a:ext uri="{FF2B5EF4-FFF2-40B4-BE49-F238E27FC236}">
                    <a16:creationId xmlns:a16="http://schemas.microsoft.com/office/drawing/2014/main" id="{F9DA1342-17F7-4A12-869E-E8B277C969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321" y="1134089"/>
                <a:ext cx="543673" cy="33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BC</a:t>
                </a:r>
                <a:r>
                  <a:rPr lang="en-US" altLang="en-US" sz="1600" baseline="-25000"/>
                  <a:t>2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4B8293-E329-4146-AA18-5704773ECE2F}"/>
                </a:ext>
              </a:extLst>
            </p:cNvPr>
            <p:cNvCxnSpPr/>
            <p:nvPr/>
          </p:nvCxnSpPr>
          <p:spPr>
            <a:xfrm rot="5400000" flipH="1" flipV="1">
              <a:off x="962915" y="2648227"/>
              <a:ext cx="165080" cy="95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6301410-A4C0-451A-9C41-FB8CFF9A9DC1}"/>
              </a:ext>
            </a:extLst>
          </p:cNvPr>
          <p:cNvCxnSpPr/>
          <p:nvPr/>
        </p:nvCxnSpPr>
        <p:spPr>
          <a:xfrm rot="5400000" flipH="1" flipV="1">
            <a:off x="766763" y="3800475"/>
            <a:ext cx="449262" cy="19526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1179C5-269F-478C-A7A7-08F37E5634E2}"/>
              </a:ext>
            </a:extLst>
          </p:cNvPr>
          <p:cNvCxnSpPr/>
          <p:nvPr/>
        </p:nvCxnSpPr>
        <p:spPr>
          <a:xfrm flipV="1">
            <a:off x="5146675" y="4829175"/>
            <a:ext cx="2093913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D0CCCE-198E-4763-BEB2-9E88A8F3BD7B}"/>
              </a:ext>
            </a:extLst>
          </p:cNvPr>
          <p:cNvCxnSpPr/>
          <p:nvPr/>
        </p:nvCxnSpPr>
        <p:spPr>
          <a:xfrm>
            <a:off x="5146675" y="3900487"/>
            <a:ext cx="822325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23">
            <a:extLst>
              <a:ext uri="{FF2B5EF4-FFF2-40B4-BE49-F238E27FC236}">
                <a16:creationId xmlns:a16="http://schemas.microsoft.com/office/drawing/2014/main" id="{C302F4F4-391A-4E20-AE4F-AEE75915610E}"/>
              </a:ext>
            </a:extLst>
          </p:cNvPr>
          <p:cNvGrpSpPr>
            <a:grpSpLocks/>
          </p:cNvGrpSpPr>
          <p:nvPr/>
        </p:nvGrpSpPr>
        <p:grpSpPr bwMode="auto">
          <a:xfrm>
            <a:off x="5883275" y="3835400"/>
            <a:ext cx="146050" cy="1901825"/>
            <a:chOff x="6812926" y="2925113"/>
            <a:chExt cx="145934" cy="190235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311D23C-60CA-4A9C-9E4A-F94A0F7AC9FB}"/>
                </a:ext>
              </a:extLst>
            </p:cNvPr>
            <p:cNvCxnSpPr/>
            <p:nvPr/>
          </p:nvCxnSpPr>
          <p:spPr>
            <a:xfrm rot="5400000">
              <a:off x="5945040" y="3885023"/>
              <a:ext cx="1881708" cy="317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183">
              <a:extLst>
                <a:ext uri="{FF2B5EF4-FFF2-40B4-BE49-F238E27FC236}">
                  <a16:creationId xmlns:a16="http://schemas.microsoft.com/office/drawing/2014/main" id="{8D4FF44C-544E-404F-8BF0-07DFDC0CF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926" y="2925113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43" name="Group 122">
            <a:extLst>
              <a:ext uri="{FF2B5EF4-FFF2-40B4-BE49-F238E27FC236}">
                <a16:creationId xmlns:a16="http://schemas.microsoft.com/office/drawing/2014/main" id="{A05C01E5-7454-4D34-A4BD-0EF51495472C}"/>
              </a:ext>
            </a:extLst>
          </p:cNvPr>
          <p:cNvGrpSpPr>
            <a:grpSpLocks/>
          </p:cNvGrpSpPr>
          <p:nvPr/>
        </p:nvGrpSpPr>
        <p:grpSpPr bwMode="auto">
          <a:xfrm>
            <a:off x="7178675" y="4775200"/>
            <a:ext cx="146050" cy="976312"/>
            <a:chOff x="6090503" y="3865242"/>
            <a:chExt cx="145934" cy="97671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B6D71A-981B-4CD5-A171-2AAE0C8786A8}"/>
                </a:ext>
              </a:extLst>
            </p:cNvPr>
            <p:cNvCxnSpPr/>
            <p:nvPr/>
          </p:nvCxnSpPr>
          <p:spPr>
            <a:xfrm rot="5400000">
              <a:off x="5699730" y="4378222"/>
              <a:ext cx="922721" cy="475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183">
              <a:extLst>
                <a:ext uri="{FF2B5EF4-FFF2-40B4-BE49-F238E27FC236}">
                  <a16:creationId xmlns:a16="http://schemas.microsoft.com/office/drawing/2014/main" id="{069354F5-F263-4FFA-9363-DD5C54637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503" y="3865242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46" name="Group 119">
            <a:extLst>
              <a:ext uri="{FF2B5EF4-FFF2-40B4-BE49-F238E27FC236}">
                <a16:creationId xmlns:a16="http://schemas.microsoft.com/office/drawing/2014/main" id="{B132E68B-B0D2-44AC-9034-90032CC75738}"/>
              </a:ext>
            </a:extLst>
          </p:cNvPr>
          <p:cNvGrpSpPr>
            <a:grpSpLocks/>
          </p:cNvGrpSpPr>
          <p:nvPr/>
        </p:nvGrpSpPr>
        <p:grpSpPr bwMode="auto">
          <a:xfrm>
            <a:off x="733425" y="3989387"/>
            <a:ext cx="1787525" cy="1743075"/>
            <a:chOff x="902970" y="3078480"/>
            <a:chExt cx="1787241" cy="174358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4C15C8E-A48D-4836-A231-0FF3D17672A0}"/>
                </a:ext>
              </a:extLst>
            </p:cNvPr>
            <p:cNvCxnSpPr/>
            <p:nvPr/>
          </p:nvCxnSpPr>
          <p:spPr bwMode="auto">
            <a:xfrm>
              <a:off x="902970" y="3078480"/>
              <a:ext cx="1787241" cy="1743584"/>
            </a:xfrm>
            <a:prstGeom prst="line">
              <a:avLst/>
            </a:pr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22">
              <a:extLst>
                <a:ext uri="{FF2B5EF4-FFF2-40B4-BE49-F238E27FC236}">
                  <a16:creationId xmlns:a16="http://schemas.microsoft.com/office/drawing/2014/main" id="{9D19EE6B-0423-41FA-A759-E37A26F08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5091" y="4378220"/>
              <a:ext cx="543653" cy="33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BC</a:t>
              </a:r>
              <a:r>
                <a:rPr lang="en-US" altLang="en-US" sz="1600" baseline="-25000"/>
                <a:t>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3291D08-D5DB-4F65-B630-BBD0960698F9}"/>
                </a:ext>
              </a:extLst>
            </p:cNvPr>
            <p:cNvCxnSpPr/>
            <p:nvPr/>
          </p:nvCxnSpPr>
          <p:spPr>
            <a:xfrm rot="16200000" flipV="1">
              <a:off x="1960028" y="4326625"/>
              <a:ext cx="215963" cy="25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120">
            <a:extLst>
              <a:ext uri="{FF2B5EF4-FFF2-40B4-BE49-F238E27FC236}">
                <a16:creationId xmlns:a16="http://schemas.microsoft.com/office/drawing/2014/main" id="{40325272-8893-4A87-A6AC-6D97558A5308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4362450"/>
            <a:ext cx="146050" cy="1371600"/>
            <a:chOff x="1864866" y="4282858"/>
            <a:chExt cx="145934" cy="1371181"/>
          </a:xfrm>
        </p:grpSpPr>
        <p:sp>
          <p:nvSpPr>
            <p:cNvPr id="51" name="Freeform 183">
              <a:extLst>
                <a:ext uri="{FF2B5EF4-FFF2-40B4-BE49-F238E27FC236}">
                  <a16:creationId xmlns:a16="http://schemas.microsoft.com/office/drawing/2014/main" id="{C7ED9399-1D34-415B-8F0D-D5A19F3FF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866" y="4282858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58367C1-AF17-4CAA-88BF-588ACA06C3F4}"/>
                </a:ext>
              </a:extLst>
            </p:cNvPr>
            <p:cNvCxnSpPr/>
            <p:nvPr/>
          </p:nvCxnSpPr>
          <p:spPr>
            <a:xfrm rot="16200000" flipH="1">
              <a:off x="1280014" y="4991462"/>
              <a:ext cx="1318810" cy="634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121">
            <a:extLst>
              <a:ext uri="{FF2B5EF4-FFF2-40B4-BE49-F238E27FC236}">
                <a16:creationId xmlns:a16="http://schemas.microsoft.com/office/drawing/2014/main" id="{8222DA32-DDD3-4954-8FFC-0F9C053C8834}"/>
              </a:ext>
            </a:extLst>
          </p:cNvPr>
          <p:cNvGrpSpPr>
            <a:grpSpLocks/>
          </p:cNvGrpSpPr>
          <p:nvPr/>
        </p:nvGrpSpPr>
        <p:grpSpPr bwMode="auto">
          <a:xfrm>
            <a:off x="1444625" y="4132262"/>
            <a:ext cx="146050" cy="1590675"/>
            <a:chOff x="1435383" y="2974594"/>
            <a:chExt cx="145934" cy="1589786"/>
          </a:xfrm>
        </p:grpSpPr>
        <p:sp>
          <p:nvSpPr>
            <p:cNvPr id="54" name="Freeform 183">
              <a:extLst>
                <a:ext uri="{FF2B5EF4-FFF2-40B4-BE49-F238E27FC236}">
                  <a16:creationId xmlns:a16="http://schemas.microsoft.com/office/drawing/2014/main" id="{7018A721-30DB-4DAA-A27E-E3D6B3117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383" y="2974594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B93A90B-4EFA-4F7E-BA3E-7543B6AEF370}"/>
                </a:ext>
              </a:extLst>
            </p:cNvPr>
            <p:cNvCxnSpPr/>
            <p:nvPr/>
          </p:nvCxnSpPr>
          <p:spPr>
            <a:xfrm rot="16200000" flipH="1">
              <a:off x="723773" y="3790907"/>
              <a:ext cx="1546947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124">
            <a:extLst>
              <a:ext uri="{FF2B5EF4-FFF2-40B4-BE49-F238E27FC236}">
                <a16:creationId xmlns:a16="http://schemas.microsoft.com/office/drawing/2014/main" id="{E2F03B2D-FF85-4B68-BFE7-2D3C0255AC21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506787"/>
            <a:ext cx="4005263" cy="882650"/>
            <a:chOff x="1159972" y="2596463"/>
            <a:chExt cx="4005793" cy="883008"/>
          </a:xfrm>
        </p:grpSpPr>
        <p:sp>
          <p:nvSpPr>
            <p:cNvPr id="57" name="TextBox 22">
              <a:extLst>
                <a:ext uri="{FF2B5EF4-FFF2-40B4-BE49-F238E27FC236}">
                  <a16:creationId xmlns:a16="http://schemas.microsoft.com/office/drawing/2014/main" id="{EFF053A7-9FBD-4E15-8E27-5CF8AEAA9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7577" y="2596463"/>
              <a:ext cx="2676086" cy="338691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1. When the wage rises . . .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25EDB16-DE76-47DD-99BE-A52AC40AAB15}"/>
                </a:ext>
              </a:extLst>
            </p:cNvPr>
            <p:cNvCxnSpPr/>
            <p:nvPr/>
          </p:nvCxnSpPr>
          <p:spPr>
            <a:xfrm flipV="1">
              <a:off x="1159972" y="2764806"/>
              <a:ext cx="1308273" cy="250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E7CEF05-6C6E-437A-AB57-3D834988C318}"/>
                </a:ext>
              </a:extLst>
            </p:cNvPr>
            <p:cNvCxnSpPr/>
            <p:nvPr/>
          </p:nvCxnSpPr>
          <p:spPr>
            <a:xfrm rot="16200000" flipH="1">
              <a:off x="4571874" y="2885580"/>
              <a:ext cx="641610" cy="546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C90DF62-F9F8-4AEA-B621-36741D8411D6}"/>
              </a:ext>
            </a:extLst>
          </p:cNvPr>
          <p:cNvCxnSpPr/>
          <p:nvPr/>
        </p:nvCxnSpPr>
        <p:spPr>
          <a:xfrm rot="5400000" flipH="1" flipV="1">
            <a:off x="4651375" y="4365625"/>
            <a:ext cx="8540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115">
            <a:extLst>
              <a:ext uri="{FF2B5EF4-FFF2-40B4-BE49-F238E27FC236}">
                <a16:creationId xmlns:a16="http://schemas.microsoft.com/office/drawing/2014/main" id="{15B687A5-35B3-4C4F-9357-F50E5D00F35C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5805487"/>
            <a:ext cx="3340979" cy="501807"/>
            <a:chOff x="608122" y="4895850"/>
            <a:chExt cx="3341058" cy="501063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1709C61-0191-4691-A345-119F031DADFB}"/>
                </a:ext>
              </a:extLst>
            </p:cNvPr>
            <p:cNvCxnSpPr/>
            <p:nvPr/>
          </p:nvCxnSpPr>
          <p:spPr>
            <a:xfrm rot="10800000">
              <a:off x="1409829" y="4895850"/>
              <a:ext cx="2698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22">
              <a:extLst>
                <a:ext uri="{FF2B5EF4-FFF2-40B4-BE49-F238E27FC236}">
                  <a16:creationId xmlns:a16="http://schemas.microsoft.com/office/drawing/2014/main" id="{A40F4453-5E33-494C-94AC-57A3F2754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122" y="5058861"/>
              <a:ext cx="3341058" cy="338052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2. . . . hours of leisure increase . . .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109014-0CAB-4C59-98F0-E2877C206A5D}"/>
                </a:ext>
              </a:extLst>
            </p:cNvPr>
            <p:cNvCxnSpPr/>
            <p:nvPr/>
          </p:nvCxnSpPr>
          <p:spPr>
            <a:xfrm rot="16200000" flipV="1">
              <a:off x="1496439" y="4925130"/>
              <a:ext cx="118886" cy="60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14">
            <a:extLst>
              <a:ext uri="{FF2B5EF4-FFF2-40B4-BE49-F238E27FC236}">
                <a16:creationId xmlns:a16="http://schemas.microsoft.com/office/drawing/2014/main" id="{8798AC18-41D6-418F-920F-43F6A3C07F2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5802308"/>
            <a:ext cx="3315331" cy="919167"/>
            <a:chOff x="4741372" y="4891470"/>
            <a:chExt cx="3315181" cy="920132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746C347-0F10-4B00-A256-C0C6ED45BE48}"/>
                </a:ext>
              </a:extLst>
            </p:cNvPr>
            <p:cNvCxnSpPr/>
            <p:nvPr/>
          </p:nvCxnSpPr>
          <p:spPr>
            <a:xfrm rot="10800000">
              <a:off x="6173232" y="4891470"/>
              <a:ext cx="1249306" cy="15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113">
              <a:extLst>
                <a:ext uri="{FF2B5EF4-FFF2-40B4-BE49-F238E27FC236}">
                  <a16:creationId xmlns:a16="http://schemas.microsoft.com/office/drawing/2014/main" id="{62461D83-A44F-4946-86EC-73AFB92D7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1372" y="4916898"/>
              <a:ext cx="3315181" cy="894704"/>
              <a:chOff x="4741372" y="4916898"/>
              <a:chExt cx="3315181" cy="894704"/>
            </a:xfrm>
          </p:grpSpPr>
          <p:sp>
            <p:nvSpPr>
              <p:cNvPr id="68" name="TextBox 22">
                <a:extLst>
                  <a:ext uri="{FF2B5EF4-FFF2-40B4-BE49-F238E27FC236}">
                    <a16:creationId xmlns:a16="http://schemas.microsoft.com/office/drawing/2014/main" id="{4C7CB378-F945-4C70-A62D-DA86AA5D3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1372" y="5472693"/>
                <a:ext cx="3315181" cy="338909"/>
              </a:xfrm>
              <a:prstGeom prst="rect">
                <a:avLst/>
              </a:prstGeom>
              <a:solidFill>
                <a:srgbClr val="F2D6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3. . . . and hours of labor decrease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0EE026F-5842-4008-BB79-0F272EC44685}"/>
                  </a:ext>
                </a:extLst>
              </p:cNvPr>
              <p:cNvCxnSpPr/>
              <p:nvPr/>
            </p:nvCxnSpPr>
            <p:spPr>
              <a:xfrm flipV="1">
                <a:off x="5884323" y="4916898"/>
                <a:ext cx="480987" cy="498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tangle 8">
            <a:extLst>
              <a:ext uri="{FF2B5EF4-FFF2-40B4-BE49-F238E27FC236}">
                <a16:creationId xmlns:a16="http://schemas.microsoft.com/office/drawing/2014/main" id="{2190862A-BAF1-4E0C-9894-F24A433D4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1311275"/>
            <a:ext cx="2778125" cy="919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defRPr/>
            </a:pPr>
            <a:r>
              <a:rPr lang="en-US" sz="2600" dirty="0">
                <a:latin typeface="Arial"/>
                <a:cs typeface="Arial"/>
              </a:rPr>
              <a:t>For this person, </a:t>
            </a:r>
            <a:r>
              <a:rPr lang="en-US" sz="2600" i="1" dirty="0">
                <a:latin typeface="Arial"/>
                <a:cs typeface="Arial"/>
              </a:rPr>
              <a:t>SE</a:t>
            </a:r>
            <a:r>
              <a:rPr lang="en-US" sz="2600" dirty="0">
                <a:latin typeface="Arial"/>
                <a:cs typeface="Arial"/>
              </a:rPr>
              <a:t> &lt; </a:t>
            </a:r>
            <a:r>
              <a:rPr lang="en-US" sz="2600" i="1" dirty="0">
                <a:latin typeface="Arial"/>
                <a:cs typeface="Arial"/>
              </a:rPr>
              <a:t>IE</a:t>
            </a:r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id="{D1192B5C-EA63-4830-9473-88752C27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1319213"/>
            <a:ext cx="3792537" cy="952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defRPr/>
            </a:pPr>
            <a:r>
              <a:rPr lang="en-US" sz="2600" dirty="0">
                <a:latin typeface="Arial"/>
                <a:cs typeface="Arial"/>
              </a:rPr>
              <a:t>So his labor supply falls when the wage rises</a:t>
            </a:r>
            <a:endParaRPr lang="en-US" sz="2600" i="1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D3A49-A428-41EB-BAE0-E94E017B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Draw a budget constraint in two dimensions</a:t>
            </a:r>
          </a:p>
          <a:p>
            <a:endParaRPr lang="en-US" dirty="0"/>
          </a:p>
          <a:p>
            <a:r>
              <a:rPr lang="en-US" dirty="0"/>
              <a:t>Explain how the optimal choice is determined</a:t>
            </a:r>
          </a:p>
          <a:p>
            <a:endParaRPr lang="en-US" dirty="0"/>
          </a:p>
          <a:p>
            <a:r>
              <a:rPr lang="en-US" dirty="0"/>
              <a:t>Demonstrate the income and substitution effects on a 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65732-0BF8-4C1F-8E64-7426F851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8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A9B8-B26A-4C0C-BC75-B7F1185A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vs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347A-C2EA-4924-90EB-39C02FC77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 for 2 periods</a:t>
            </a:r>
          </a:p>
          <a:p>
            <a:pPr lvl="1"/>
            <a:r>
              <a:rPr lang="en-US" dirty="0"/>
              <a:t>P1: work and earn $100,000</a:t>
            </a:r>
            <a:br>
              <a:rPr lang="en-US" dirty="0"/>
            </a:br>
            <a:r>
              <a:rPr lang="en-US" dirty="0"/>
              <a:t>Consume = 100,000 – (</a:t>
            </a:r>
            <a:r>
              <a:rPr lang="en-US" dirty="0" err="1"/>
              <a:t>amt</a:t>
            </a:r>
            <a:r>
              <a:rPr lang="en-US" dirty="0"/>
              <a:t> saved)</a:t>
            </a:r>
          </a:p>
          <a:p>
            <a:pPr lvl="1"/>
            <a:r>
              <a:rPr lang="en-US" dirty="0"/>
              <a:t>P2: retired, consumption = (</a:t>
            </a:r>
            <a:r>
              <a:rPr lang="en-US" dirty="0" err="1"/>
              <a:t>amt</a:t>
            </a:r>
            <a:r>
              <a:rPr lang="en-US" dirty="0"/>
              <a:t> saved)*interest</a:t>
            </a:r>
          </a:p>
          <a:p>
            <a:pPr lvl="1"/>
            <a:endParaRPr lang="en-US" dirty="0"/>
          </a:p>
          <a:p>
            <a:r>
              <a:rPr lang="en-US" dirty="0"/>
              <a:t>Interest Rate</a:t>
            </a:r>
          </a:p>
          <a:p>
            <a:pPr lvl="1"/>
            <a:r>
              <a:rPr lang="en-US" dirty="0"/>
              <a:t>Determines the relative price of consumption when young in terms of consumption when old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D8E6C-9D15-4A55-BC47-7B35CD04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D0D3-52E1-4842-83B9-DDACE14F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vs Spending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8878650-855D-468A-8A64-736D229814B3}"/>
              </a:ext>
            </a:extLst>
          </p:cNvPr>
          <p:cNvSpPr txBox="1">
            <a:spLocks/>
          </p:cNvSpPr>
          <p:nvPr/>
        </p:nvSpPr>
        <p:spPr>
          <a:xfrm>
            <a:off x="5810273" y="1540322"/>
            <a:ext cx="3163887" cy="504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800" i="1">
                <a:cs typeface="Arial"/>
              </a:rPr>
              <a:t>Budget constraint shown is for 10% interest rate. </a:t>
            </a:r>
          </a:p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</a:pPr>
            <a:r>
              <a:rPr lang="en-US" sz="2800">
                <a:cs typeface="Arial"/>
              </a:rPr>
              <a:t>At the optimum, </a:t>
            </a:r>
            <a:br>
              <a:rPr lang="en-US" sz="2800">
                <a:cs typeface="Arial"/>
              </a:rPr>
            </a:br>
            <a:r>
              <a:rPr lang="en-US" sz="2800">
                <a:cs typeface="Arial"/>
              </a:rPr>
              <a:t>the </a:t>
            </a:r>
            <a:r>
              <a:rPr lang="en-US" sz="2800" i="1">
                <a:cs typeface="Arial"/>
              </a:rPr>
              <a:t>MRS</a:t>
            </a:r>
            <a:r>
              <a:rPr lang="en-US" sz="2800">
                <a:cs typeface="Arial"/>
              </a:rPr>
              <a:t> between </a:t>
            </a:r>
            <a:br>
              <a:rPr lang="en-US" sz="2800">
                <a:cs typeface="Arial"/>
              </a:rPr>
            </a:br>
            <a:r>
              <a:rPr lang="en-US" sz="2800">
                <a:cs typeface="Arial"/>
              </a:rPr>
              <a:t>current and future consumption equals the interest rate.</a:t>
            </a:r>
          </a:p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sz="2800" i="1">
              <a:cs typeface="Arial"/>
            </a:endParaRPr>
          </a:p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sz="2800" i="1" dirty="0"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C9E6FF-0FC7-477D-A357-8304248651CE}"/>
              </a:ext>
            </a:extLst>
          </p:cNvPr>
          <p:cNvGrpSpPr>
            <a:grpSpLocks/>
          </p:cNvGrpSpPr>
          <p:nvPr/>
        </p:nvGrpSpPr>
        <p:grpSpPr bwMode="auto">
          <a:xfrm>
            <a:off x="211160" y="1629222"/>
            <a:ext cx="5400675" cy="4117975"/>
            <a:chOff x="297888" y="536084"/>
            <a:chExt cx="5402236" cy="41198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F785D7-4750-4339-A472-07988F98B5E9}"/>
                </a:ext>
              </a:extLst>
            </p:cNvPr>
            <p:cNvSpPr/>
            <p:nvPr/>
          </p:nvSpPr>
          <p:spPr>
            <a:xfrm>
              <a:off x="1828680" y="972844"/>
              <a:ext cx="3871444" cy="3670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FF7B7287-03C5-48F3-9A15-661F3EBA61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888" y="536084"/>
              <a:ext cx="1544426" cy="4119834"/>
              <a:chOff x="297888" y="536084"/>
              <a:chExt cx="1544426" cy="411983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36B3409-D035-42AB-8F2C-C4DAFF68CBB4}"/>
                  </a:ext>
                </a:extLst>
              </p:cNvPr>
              <p:cNvCxnSpPr/>
              <p:nvPr/>
            </p:nvCxnSpPr>
            <p:spPr>
              <a:xfrm rot="16200000" flipH="1">
                <a:off x="-17620" y="2820734"/>
                <a:ext cx="367036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AC412BB9-BAB3-4385-86F8-CCC93201AC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88" y="536084"/>
                <a:ext cx="1544426" cy="701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buFontTx/>
                  <a:buNone/>
                </a:pPr>
                <a:r>
                  <a:rPr lang="en-US" altLang="en-US" sz="1800"/>
                  <a:t>Consumption</a:t>
                </a:r>
              </a:p>
              <a:p>
                <a:pPr algn="r" eaLnBrk="1" hangingPunct="1">
                  <a:buFontTx/>
                  <a:buNone/>
                </a:pPr>
                <a:r>
                  <a:rPr lang="en-US" altLang="en-US" sz="1800"/>
                  <a:t>when Old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B83093-3C0A-44FB-AA9A-A6C1CC073EB5}"/>
              </a:ext>
            </a:extLst>
          </p:cNvPr>
          <p:cNvGrpSpPr>
            <a:grpSpLocks/>
          </p:cNvGrpSpPr>
          <p:nvPr/>
        </p:nvGrpSpPr>
        <p:grpSpPr bwMode="auto">
          <a:xfrm>
            <a:off x="1576410" y="5745610"/>
            <a:ext cx="4095750" cy="779462"/>
            <a:chOff x="1665245" y="4655537"/>
            <a:chExt cx="4093937" cy="77693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8F0B51-506C-416F-AF2F-912EBAF45747}"/>
                </a:ext>
              </a:extLst>
            </p:cNvPr>
            <p:cNvCxnSpPr/>
            <p:nvPr/>
          </p:nvCxnSpPr>
          <p:spPr>
            <a:xfrm>
              <a:off x="1817578" y="4655537"/>
              <a:ext cx="39416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812994-0B8C-4DB7-8470-8C02860A3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878" y="5063703"/>
              <a:ext cx="2864457" cy="368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Consumption when Young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D913-C0D5-4E5F-AA7D-5F74CA48F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5245" y="4665033"/>
              <a:ext cx="312824" cy="368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361B56-F0CE-4E5F-9E1D-693D9E932E6E}"/>
              </a:ext>
            </a:extLst>
          </p:cNvPr>
          <p:cNvCxnSpPr/>
          <p:nvPr/>
        </p:nvCxnSpPr>
        <p:spPr bwMode="auto">
          <a:xfrm rot="16200000" flipH="1">
            <a:off x="1408928" y="2931766"/>
            <a:ext cx="3122613" cy="25050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E6726F-C91E-4CD9-88AB-4F077533AE15}"/>
              </a:ext>
            </a:extLst>
          </p:cNvPr>
          <p:cNvGrpSpPr>
            <a:grpSpLocks/>
          </p:cNvGrpSpPr>
          <p:nvPr/>
        </p:nvGrpSpPr>
        <p:grpSpPr bwMode="auto">
          <a:xfrm>
            <a:off x="2500335" y="2967485"/>
            <a:ext cx="2455862" cy="2319337"/>
            <a:chOff x="1379529" y="2673916"/>
            <a:chExt cx="2455853" cy="2318930"/>
          </a:xfrm>
        </p:grpSpPr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AB583ED3-8C9D-4BBE-875C-B3D05E1CD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647" y="4623436"/>
              <a:ext cx="333735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I</a:t>
              </a:r>
              <a:r>
                <a:rPr lang="en-US" altLang="en-US" sz="1800" baseline="-25000"/>
                <a:t>2</a:t>
              </a: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715514-FD45-43F2-AE5F-FE0E57C0D229}"/>
                </a:ext>
              </a:extLst>
            </p:cNvPr>
            <p:cNvSpPr/>
            <p:nvPr/>
          </p:nvSpPr>
          <p:spPr>
            <a:xfrm>
              <a:off x="1379529" y="2673916"/>
              <a:ext cx="2054217" cy="2055451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7590" h="2707574">
                  <a:moveTo>
                    <a:pt x="0" y="0"/>
                  </a:moveTo>
                  <a:cubicBezTo>
                    <a:pt x="233549" y="1112322"/>
                    <a:pt x="1109996" y="2617190"/>
                    <a:pt x="3277590" y="2707574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8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25BD65-8F7E-4E81-B315-67BC4ED8834F}"/>
              </a:ext>
            </a:extLst>
          </p:cNvPr>
          <p:cNvGrpSpPr>
            <a:grpSpLocks/>
          </p:cNvGrpSpPr>
          <p:nvPr/>
        </p:nvGrpSpPr>
        <p:grpSpPr bwMode="auto">
          <a:xfrm>
            <a:off x="2001860" y="2848422"/>
            <a:ext cx="2870200" cy="2828925"/>
            <a:chOff x="965873" y="2165256"/>
            <a:chExt cx="2869471" cy="2827451"/>
          </a:xfrm>
        </p:grpSpPr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BF978608-7614-4DE1-B753-2B832A7F0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687" y="4623434"/>
              <a:ext cx="333657" cy="369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I</a:t>
              </a:r>
              <a:r>
                <a:rPr lang="en-US" altLang="en-US" sz="1800" baseline="-25000"/>
                <a:t>1</a:t>
              </a: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056CE54-2B1C-488F-AF89-4F31DE25FD5B}"/>
                </a:ext>
              </a:extLst>
            </p:cNvPr>
            <p:cNvSpPr/>
            <p:nvPr/>
          </p:nvSpPr>
          <p:spPr>
            <a:xfrm>
              <a:off x="965873" y="2165256"/>
              <a:ext cx="2467935" cy="2564063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7590" h="2707574">
                  <a:moveTo>
                    <a:pt x="0" y="0"/>
                  </a:moveTo>
                  <a:cubicBezTo>
                    <a:pt x="233549" y="1112322"/>
                    <a:pt x="1109996" y="2617190"/>
                    <a:pt x="3277590" y="2707574"/>
                  </a:cubicBezTo>
                </a:path>
              </a:pathLst>
            </a:cu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8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933284-94F3-41E2-9B20-A950DFBB7930}"/>
              </a:ext>
            </a:extLst>
          </p:cNvPr>
          <p:cNvGrpSpPr>
            <a:grpSpLocks/>
          </p:cNvGrpSpPr>
          <p:nvPr/>
        </p:nvGrpSpPr>
        <p:grpSpPr bwMode="auto">
          <a:xfrm>
            <a:off x="2987697" y="2919860"/>
            <a:ext cx="2225675" cy="1817687"/>
            <a:chOff x="1347862" y="3319148"/>
            <a:chExt cx="2226308" cy="18159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478CE5-8718-4F29-A83F-46889607E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346" y="4765938"/>
              <a:ext cx="333824" cy="36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I</a:t>
              </a:r>
              <a:r>
                <a:rPr lang="en-US" altLang="en-US" sz="1800" baseline="-25000"/>
                <a:t>3</a:t>
              </a: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D92AEEF-B286-4946-A3DD-693E3A836C5E}"/>
                </a:ext>
              </a:extLst>
            </p:cNvPr>
            <p:cNvSpPr/>
            <p:nvPr/>
          </p:nvSpPr>
          <p:spPr>
            <a:xfrm>
              <a:off x="1347862" y="3319148"/>
              <a:ext cx="1813441" cy="1552719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7590" h="2707574">
                  <a:moveTo>
                    <a:pt x="0" y="0"/>
                  </a:moveTo>
                  <a:cubicBezTo>
                    <a:pt x="233549" y="1112322"/>
                    <a:pt x="1109996" y="2617190"/>
                    <a:pt x="3277590" y="2707574"/>
                  </a:cubicBezTo>
                </a:path>
              </a:pathLst>
            </a:cu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800"/>
            </a:p>
          </p:txBody>
        </p:sp>
      </p:grpSp>
      <p:grpSp>
        <p:nvGrpSpPr>
          <p:cNvPr id="25" name="Group 57">
            <a:extLst>
              <a:ext uri="{FF2B5EF4-FFF2-40B4-BE49-F238E27FC236}">
                <a16:creationId xmlns:a16="http://schemas.microsoft.com/office/drawing/2014/main" id="{1966C953-2592-461A-944E-AAAD2C266E6A}"/>
              </a:ext>
            </a:extLst>
          </p:cNvPr>
          <p:cNvGrpSpPr>
            <a:grpSpLocks/>
          </p:cNvGrpSpPr>
          <p:nvPr/>
        </p:nvGrpSpPr>
        <p:grpSpPr bwMode="auto">
          <a:xfrm>
            <a:off x="520722" y="2469010"/>
            <a:ext cx="1282700" cy="369887"/>
            <a:chOff x="1482034" y="2951300"/>
            <a:chExt cx="1282998" cy="369737"/>
          </a:xfrm>
        </p:grpSpPr>
        <p:sp>
          <p:nvSpPr>
            <p:cNvPr id="26" name="Freeform 183">
              <a:extLst>
                <a:ext uri="{FF2B5EF4-FFF2-40B4-BE49-F238E27FC236}">
                  <a16:creationId xmlns:a16="http://schemas.microsoft.com/office/drawing/2014/main" id="{F6886481-50FC-4A98-B833-935D93085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86" y="3053976"/>
              <a:ext cx="146046" cy="136679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57">
              <a:extLst>
                <a:ext uri="{FF2B5EF4-FFF2-40B4-BE49-F238E27FC236}">
                  <a16:creationId xmlns:a16="http://schemas.microsoft.com/office/drawing/2014/main" id="{5DF5674C-B0E5-4E94-AB6B-A29044C59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034" y="2951300"/>
              <a:ext cx="1207807" cy="36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$110,000</a:t>
              </a:r>
              <a:endParaRPr lang="en-US" altLang="en-US" sz="1800" baseline="-25000"/>
            </a:p>
          </p:txBody>
        </p:sp>
      </p:grpSp>
      <p:grpSp>
        <p:nvGrpSpPr>
          <p:cNvPr id="28" name="Group 57">
            <a:extLst>
              <a:ext uri="{FF2B5EF4-FFF2-40B4-BE49-F238E27FC236}">
                <a16:creationId xmlns:a16="http://schemas.microsoft.com/office/drawing/2014/main" id="{419A98D2-0391-4F3D-8915-38F072ED3984}"/>
              </a:ext>
            </a:extLst>
          </p:cNvPr>
          <p:cNvGrpSpPr>
            <a:grpSpLocks/>
          </p:cNvGrpSpPr>
          <p:nvPr/>
        </p:nvGrpSpPr>
        <p:grpSpPr bwMode="auto">
          <a:xfrm>
            <a:off x="3705247" y="5672585"/>
            <a:ext cx="1017588" cy="439737"/>
            <a:chOff x="2193875" y="3053976"/>
            <a:chExt cx="1018722" cy="437922"/>
          </a:xfrm>
        </p:grpSpPr>
        <p:sp>
          <p:nvSpPr>
            <p:cNvPr id="29" name="Freeform 183">
              <a:extLst>
                <a:ext uri="{FF2B5EF4-FFF2-40B4-BE49-F238E27FC236}">
                  <a16:creationId xmlns:a16="http://schemas.microsoft.com/office/drawing/2014/main" id="{B0CEE288-28EA-4AFA-BE5A-2B9DB25D5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86" y="3053976"/>
              <a:ext cx="146046" cy="136679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57">
              <a:extLst>
                <a:ext uri="{FF2B5EF4-FFF2-40B4-BE49-F238E27FC236}">
                  <a16:creationId xmlns:a16="http://schemas.microsoft.com/office/drawing/2014/main" id="{A24A5F31-5D33-49B2-B873-923EE7159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875" y="3123043"/>
              <a:ext cx="1018722" cy="36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100,000</a:t>
              </a:r>
              <a:endParaRPr lang="en-US" altLang="en-US" sz="1800" baseline="-250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ED5975-D34F-4F89-87E0-A98741026BF9}"/>
              </a:ext>
            </a:extLst>
          </p:cNvPr>
          <p:cNvGrpSpPr>
            <a:grpSpLocks/>
          </p:cNvGrpSpPr>
          <p:nvPr/>
        </p:nvGrpSpPr>
        <p:grpSpPr bwMode="auto">
          <a:xfrm>
            <a:off x="3021035" y="3859660"/>
            <a:ext cx="1184275" cy="538162"/>
            <a:chOff x="2586512" y="3327038"/>
            <a:chExt cx="1184431" cy="538363"/>
          </a:xfrm>
        </p:grpSpPr>
        <p:sp>
          <p:nvSpPr>
            <p:cNvPr id="32" name="Freeform 183">
              <a:extLst>
                <a:ext uri="{FF2B5EF4-FFF2-40B4-BE49-F238E27FC236}">
                  <a16:creationId xmlns:a16="http://schemas.microsoft.com/office/drawing/2014/main" id="{E24AE01C-1C40-4C36-A986-42F03D3F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29" y="3728657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22">
              <a:extLst>
                <a:ext uri="{FF2B5EF4-FFF2-40B4-BE49-F238E27FC236}">
                  <a16:creationId xmlns:a16="http://schemas.microsoft.com/office/drawing/2014/main" id="{98D620E9-9136-49C6-8D9E-E9D113C0C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6512" y="3327038"/>
              <a:ext cx="1184431" cy="369469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Optimum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9C8895-5EC3-4622-8E15-9E9FC926D63E}"/>
              </a:ext>
            </a:extLst>
          </p:cNvPr>
          <p:cNvGrpSpPr>
            <a:grpSpLocks/>
          </p:cNvGrpSpPr>
          <p:nvPr/>
        </p:nvGrpSpPr>
        <p:grpSpPr bwMode="auto">
          <a:xfrm>
            <a:off x="2573360" y="4321622"/>
            <a:ext cx="1017587" cy="1806575"/>
            <a:chOff x="1283751" y="4761995"/>
            <a:chExt cx="1017941" cy="18060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6544C61-4AA6-4F83-B9FD-29D666757609}"/>
                </a:ext>
              </a:extLst>
            </p:cNvPr>
            <p:cNvCxnSpPr/>
            <p:nvPr/>
          </p:nvCxnSpPr>
          <p:spPr>
            <a:xfrm rot="5400000">
              <a:off x="1083336" y="5478526"/>
              <a:ext cx="1437828" cy="476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7">
              <a:extLst>
                <a:ext uri="{FF2B5EF4-FFF2-40B4-BE49-F238E27FC236}">
                  <a16:creationId xmlns:a16="http://schemas.microsoft.com/office/drawing/2014/main" id="{357A305A-6CB2-433D-B6BD-F0DD0881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751" y="6198605"/>
              <a:ext cx="1017941" cy="36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$50,000</a:t>
              </a:r>
              <a:endParaRPr lang="en-US" altLang="en-US" sz="1800" baseline="-250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A90835-1BF1-4EFC-9CE6-18CA350E5EC3}"/>
              </a:ext>
            </a:extLst>
          </p:cNvPr>
          <p:cNvGrpSpPr>
            <a:grpSpLocks/>
          </p:cNvGrpSpPr>
          <p:nvPr/>
        </p:nvGrpSpPr>
        <p:grpSpPr bwMode="auto">
          <a:xfrm>
            <a:off x="925535" y="4127947"/>
            <a:ext cx="2157412" cy="369888"/>
            <a:chOff x="92633" y="5309833"/>
            <a:chExt cx="2155760" cy="36805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528C047-9758-4F42-8DEB-3A8F246EED04}"/>
                </a:ext>
              </a:extLst>
            </p:cNvPr>
            <p:cNvCxnSpPr/>
            <p:nvPr/>
          </p:nvCxnSpPr>
          <p:spPr>
            <a:xfrm flipV="1">
              <a:off x="879430" y="5502550"/>
              <a:ext cx="1368963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57">
              <a:extLst>
                <a:ext uri="{FF2B5EF4-FFF2-40B4-BE49-F238E27FC236}">
                  <a16:creationId xmlns:a16="http://schemas.microsoft.com/office/drawing/2014/main" id="{A151BFD7-4D07-4C99-A85D-177A44E92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33" y="5309833"/>
              <a:ext cx="889557" cy="36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/>
                <a:t>55,000</a:t>
              </a:r>
              <a:endParaRPr lang="en-US" altLang="en-US" sz="1800" baseline="-2500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E0F95-1D70-4D39-9883-4A61E90B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0988-8F51-434C-BF42-3CD8BB08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vs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9832-6FDC-4D08-BCEC-AA365E9C6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interest rates</a:t>
            </a:r>
          </a:p>
          <a:p>
            <a:pPr lvl="1"/>
            <a:r>
              <a:rPr lang="en-US" dirty="0"/>
              <a:t>SE: current consumption more expensive relative to future consumption</a:t>
            </a:r>
          </a:p>
          <a:p>
            <a:pPr lvl="1"/>
            <a:r>
              <a:rPr lang="en-US" dirty="0"/>
              <a:t>Current consumption falls, saving rises, future consumption increases</a:t>
            </a:r>
          </a:p>
          <a:p>
            <a:endParaRPr lang="en-US" dirty="0"/>
          </a:p>
          <a:p>
            <a:pPr lvl="1"/>
            <a:r>
              <a:rPr lang="en-US" dirty="0"/>
              <a:t>IE: can afford more consumption in both periods</a:t>
            </a:r>
          </a:p>
          <a:p>
            <a:pPr lvl="1"/>
            <a:r>
              <a:rPr lang="en-US" dirty="0"/>
              <a:t>Future savings decrease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2EED5-52BD-4C8B-980C-2793B33C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436F-2B62-4A72-A200-C3ECAC25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vs Spending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168CF9-0795-4CE4-9DCA-409CCAED855F}"/>
              </a:ext>
            </a:extLst>
          </p:cNvPr>
          <p:cNvGrpSpPr>
            <a:grpSpLocks/>
          </p:cNvGrpSpPr>
          <p:nvPr/>
        </p:nvGrpSpPr>
        <p:grpSpPr bwMode="auto">
          <a:xfrm>
            <a:off x="312737" y="1749535"/>
            <a:ext cx="4214813" cy="3473450"/>
            <a:chOff x="1165448" y="1181975"/>
            <a:chExt cx="4214143" cy="34739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DC702E-B35F-496F-B694-7155BEE18969}"/>
                </a:ext>
              </a:extLst>
            </p:cNvPr>
            <p:cNvSpPr/>
            <p:nvPr/>
          </p:nvSpPr>
          <p:spPr>
            <a:xfrm>
              <a:off x="1830505" y="1507459"/>
              <a:ext cx="3549086" cy="3135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1725AE14-3E1A-480C-BBAE-3C24A8DB7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5448" y="1181975"/>
              <a:ext cx="1391731" cy="3473943"/>
              <a:chOff x="1165448" y="1181975"/>
              <a:chExt cx="1391731" cy="347394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CF225BC-911E-4B25-913C-CE22CBDBC3F7}"/>
                  </a:ext>
                </a:extLst>
              </p:cNvPr>
              <p:cNvCxnSpPr/>
              <p:nvPr/>
            </p:nvCxnSpPr>
            <p:spPr>
              <a:xfrm rot="16200000" flipH="1">
                <a:off x="225318" y="3063430"/>
                <a:ext cx="318497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CD7DA8-B0C9-4200-AD5B-5E05BBF8B1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5448" y="1181975"/>
                <a:ext cx="1391731" cy="929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altLang="en-US" sz="1600"/>
                  <a:t>Consumption</a:t>
                </a:r>
              </a:p>
              <a:p>
                <a:pPr algn="l" eaLnBrk="1" hangingPunct="1">
                  <a:buFontTx/>
                  <a:buNone/>
                </a:pPr>
                <a:r>
                  <a:rPr lang="en-US" altLang="en-US" sz="1600"/>
                  <a:t>when</a:t>
                </a:r>
              </a:p>
              <a:p>
                <a:pPr algn="l" eaLnBrk="1" hangingPunct="1">
                  <a:buFontTx/>
                  <a:buNone/>
                </a:pPr>
                <a:r>
                  <a:rPr lang="en-US" altLang="en-US" sz="1600"/>
                  <a:t>old</a:t>
                </a:r>
              </a:p>
            </p:txBody>
          </p:sp>
        </p:grp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C59D297C-AC93-45ED-8694-7D629BE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319323"/>
            <a:ext cx="4135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(a) Higher Interest Rate Raises Saving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BD994D-EEBB-473D-B001-4D61285BDFC3}"/>
              </a:ext>
            </a:extLst>
          </p:cNvPr>
          <p:cNvGrpSpPr>
            <a:grpSpLocks/>
          </p:cNvGrpSpPr>
          <p:nvPr/>
        </p:nvGrpSpPr>
        <p:grpSpPr bwMode="auto">
          <a:xfrm>
            <a:off x="646112" y="5042010"/>
            <a:ext cx="3889375" cy="557213"/>
            <a:chOff x="1499011" y="4475031"/>
            <a:chExt cx="3888413" cy="55744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12F3EA-41F8-4BBE-B998-3CB696E65043}"/>
                </a:ext>
              </a:extLst>
            </p:cNvPr>
            <p:cNvCxnSpPr/>
            <p:nvPr/>
          </p:nvCxnSpPr>
          <p:spPr>
            <a:xfrm>
              <a:off x="1818020" y="4656083"/>
              <a:ext cx="35614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BC8DFD-5E9D-4720-A802-6550C15F1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3014" y="4694085"/>
              <a:ext cx="2564410" cy="33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sz="1600"/>
                <a:t>Consumption when Young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44E270-31BF-427A-B6C3-BF7CD02AA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011" y="4475031"/>
              <a:ext cx="298412" cy="33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FA21CC-A770-429D-92FD-379575B23DCC}"/>
              </a:ext>
            </a:extLst>
          </p:cNvPr>
          <p:cNvGrpSpPr>
            <a:grpSpLocks/>
          </p:cNvGrpSpPr>
          <p:nvPr/>
        </p:nvGrpSpPr>
        <p:grpSpPr bwMode="auto">
          <a:xfrm>
            <a:off x="1247775" y="2536935"/>
            <a:ext cx="1455737" cy="1492250"/>
            <a:chOff x="1520042" y="2909456"/>
            <a:chExt cx="1456206" cy="1494746"/>
          </a:xfrm>
        </p:grpSpPr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2CB724E4-66E1-483C-A203-F6BECB268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8455" y="4065294"/>
              <a:ext cx="317793" cy="33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I</a:t>
              </a:r>
              <a:r>
                <a:rPr lang="en-US" altLang="en-US" sz="1600" baseline="-25000"/>
                <a:t>2</a:t>
              </a: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8A192E6-97EF-4E7B-A284-D7453A8E9218}"/>
                </a:ext>
              </a:extLst>
            </p:cNvPr>
            <p:cNvSpPr/>
            <p:nvPr/>
          </p:nvSpPr>
          <p:spPr>
            <a:xfrm>
              <a:off x="1520042" y="2909456"/>
              <a:ext cx="1070320" cy="1319829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7590" h="2707574">
                  <a:moveTo>
                    <a:pt x="0" y="0"/>
                  </a:moveTo>
                  <a:cubicBezTo>
                    <a:pt x="233549" y="1112322"/>
                    <a:pt x="1109996" y="2617190"/>
                    <a:pt x="3277590" y="2707574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9C8126-5DB0-40D6-8410-FD6BB001C6DF}"/>
              </a:ext>
            </a:extLst>
          </p:cNvPr>
          <p:cNvGrpSpPr>
            <a:grpSpLocks/>
          </p:cNvGrpSpPr>
          <p:nvPr/>
        </p:nvGrpSpPr>
        <p:grpSpPr bwMode="auto">
          <a:xfrm>
            <a:off x="1481137" y="3706923"/>
            <a:ext cx="1695450" cy="1414462"/>
            <a:chOff x="1578036" y="3036736"/>
            <a:chExt cx="1695012" cy="1414676"/>
          </a:xfrm>
        </p:grpSpPr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7B2FC678-9068-40E8-89BA-41521A1A6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421" y="4112797"/>
              <a:ext cx="317627" cy="33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I</a:t>
              </a:r>
              <a:r>
                <a:rPr lang="en-US" altLang="en-US" sz="1600" baseline="-25000"/>
                <a:t>1</a:t>
              </a: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6BA67DE-925F-4CDB-BC2D-D93EEBD6E851}"/>
                </a:ext>
              </a:extLst>
            </p:cNvPr>
            <p:cNvSpPr/>
            <p:nvPr/>
          </p:nvSpPr>
          <p:spPr>
            <a:xfrm rot="20639447">
              <a:off x="1578036" y="3036736"/>
              <a:ext cx="1168098" cy="1409913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6866" h="2891807">
                  <a:moveTo>
                    <a:pt x="0" y="0"/>
                  </a:moveTo>
                  <a:cubicBezTo>
                    <a:pt x="352672" y="1540646"/>
                    <a:pt x="1459695" y="2507051"/>
                    <a:pt x="3576866" y="2891807"/>
                  </a:cubicBezTo>
                </a:path>
              </a:pathLst>
            </a:cu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8E23EA-A7F9-4C06-8B6E-A02309A2E3CD}"/>
              </a:ext>
            </a:extLst>
          </p:cNvPr>
          <p:cNvGrpSpPr>
            <a:grpSpLocks/>
          </p:cNvGrpSpPr>
          <p:nvPr/>
        </p:nvGrpSpPr>
        <p:grpSpPr bwMode="auto">
          <a:xfrm>
            <a:off x="950912" y="2186098"/>
            <a:ext cx="1812925" cy="3024187"/>
            <a:chOff x="887999" y="2295869"/>
            <a:chExt cx="1813866" cy="3023824"/>
          </a:xfrm>
        </p:grpSpPr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FE8C21EF-ED27-44E5-A45E-F1BBCE19FA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7999" y="2295869"/>
              <a:ext cx="1813866" cy="3023824"/>
              <a:chOff x="843387" y="1134089"/>
              <a:chExt cx="1812938" cy="3023209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BC6E638-2CE8-424F-86DE-689E6FA54341}"/>
                  </a:ext>
                </a:extLst>
              </p:cNvPr>
              <p:cNvCxnSpPr/>
              <p:nvPr/>
            </p:nvCxnSpPr>
            <p:spPr>
              <a:xfrm rot="16200000" flipH="1">
                <a:off x="439008" y="1939981"/>
                <a:ext cx="2635984" cy="179865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F02F9CFD-6D97-4C5D-9C2A-AF6A3EBE2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387" y="1134089"/>
                <a:ext cx="543674" cy="33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BC</a:t>
                </a:r>
                <a:r>
                  <a:rPr lang="en-US" altLang="en-US" sz="1600" baseline="-25000"/>
                  <a:t>2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F62330-A9AB-45AC-91CD-0C69778DB933}"/>
                </a:ext>
              </a:extLst>
            </p:cNvPr>
            <p:cNvCxnSpPr/>
            <p:nvPr/>
          </p:nvCxnSpPr>
          <p:spPr>
            <a:xfrm rot="5400000" flipH="1" flipV="1">
              <a:off x="962703" y="2648221"/>
              <a:ext cx="165080" cy="95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C4A429-68BC-4D1E-BC23-85CF395D3E93}"/>
              </a:ext>
            </a:extLst>
          </p:cNvPr>
          <p:cNvCxnSpPr/>
          <p:nvPr/>
        </p:nvCxnSpPr>
        <p:spPr>
          <a:xfrm rot="5400000" flipH="1" flipV="1">
            <a:off x="719931" y="3553729"/>
            <a:ext cx="962025" cy="2143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5C7BCC-B0F8-4862-A20D-19B3363F61DB}"/>
              </a:ext>
            </a:extLst>
          </p:cNvPr>
          <p:cNvGrpSpPr>
            <a:grpSpLocks/>
          </p:cNvGrpSpPr>
          <p:nvPr/>
        </p:nvGrpSpPr>
        <p:grpSpPr bwMode="auto">
          <a:xfrm>
            <a:off x="965200" y="4129198"/>
            <a:ext cx="1787525" cy="1081087"/>
            <a:chOff x="902528" y="3740744"/>
            <a:chExt cx="1787683" cy="108132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66D09A1-E32E-41F4-BBA6-CA807C71441F}"/>
                </a:ext>
              </a:extLst>
            </p:cNvPr>
            <p:cNvCxnSpPr/>
            <p:nvPr/>
          </p:nvCxnSpPr>
          <p:spPr bwMode="auto">
            <a:xfrm>
              <a:off x="902528" y="3740744"/>
              <a:ext cx="1787683" cy="1081320"/>
            </a:xfrm>
            <a:prstGeom prst="line">
              <a:avLst/>
            </a:pr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97475E09-FD4E-4DC6-84E0-BEECB1C90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1728" y="4027700"/>
              <a:ext cx="543788" cy="338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BC</a:t>
              </a:r>
              <a:r>
                <a:rPr lang="en-US" altLang="en-US" sz="1600" baseline="-25000"/>
                <a:t>1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0AD02E-1A78-4472-8A43-8714CCA33F03}"/>
                </a:ext>
              </a:extLst>
            </p:cNvPr>
            <p:cNvCxnSpPr/>
            <p:nvPr/>
          </p:nvCxnSpPr>
          <p:spPr>
            <a:xfrm rot="16200000" flipV="1">
              <a:off x="1007299" y="3975746"/>
              <a:ext cx="215947" cy="25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7117A2-94E3-4353-BD37-8AC448654942}"/>
              </a:ext>
            </a:extLst>
          </p:cNvPr>
          <p:cNvGrpSpPr>
            <a:grpSpLocks/>
          </p:cNvGrpSpPr>
          <p:nvPr/>
        </p:nvGrpSpPr>
        <p:grpSpPr bwMode="auto">
          <a:xfrm>
            <a:off x="1927225" y="4672123"/>
            <a:ext cx="146050" cy="550862"/>
            <a:chOff x="1864874" y="4282865"/>
            <a:chExt cx="145934" cy="551180"/>
          </a:xfrm>
        </p:grpSpPr>
        <p:sp>
          <p:nvSpPr>
            <p:cNvPr id="32" name="Freeform 183">
              <a:extLst>
                <a:ext uri="{FF2B5EF4-FFF2-40B4-BE49-F238E27FC236}">
                  <a16:creationId xmlns:a16="http://schemas.microsoft.com/office/drawing/2014/main" id="{BB07FCC6-3AE2-4686-8CF4-A88C12B9C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874" y="4282865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C3EF31-0639-4FAF-A855-796E988BE248}"/>
                </a:ext>
              </a:extLst>
            </p:cNvPr>
            <p:cNvCxnSpPr/>
            <p:nvPr/>
          </p:nvCxnSpPr>
          <p:spPr>
            <a:xfrm rot="5400000">
              <a:off x="1686080" y="4583871"/>
              <a:ext cx="498763" cy="158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id="{07E06A10-8602-4C0C-95FE-6D14B91BBD6C}"/>
              </a:ext>
            </a:extLst>
          </p:cNvPr>
          <p:cNvGrpSpPr>
            <a:grpSpLocks/>
          </p:cNvGrpSpPr>
          <p:nvPr/>
        </p:nvGrpSpPr>
        <p:grpSpPr bwMode="auto">
          <a:xfrm>
            <a:off x="1497012" y="3364023"/>
            <a:ext cx="146050" cy="1858962"/>
            <a:chOff x="1435383" y="2974601"/>
            <a:chExt cx="145934" cy="1859445"/>
          </a:xfrm>
        </p:grpSpPr>
        <p:sp>
          <p:nvSpPr>
            <p:cNvPr id="35" name="Freeform 183">
              <a:extLst>
                <a:ext uri="{FF2B5EF4-FFF2-40B4-BE49-F238E27FC236}">
                  <a16:creationId xmlns:a16="http://schemas.microsoft.com/office/drawing/2014/main" id="{7D9ED4E9-AB80-49AE-85FE-7653E3A8A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383" y="2974601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46EEDB-3A97-4B02-8CEC-C54F395510F2}"/>
                </a:ext>
              </a:extLst>
            </p:cNvPr>
            <p:cNvCxnSpPr/>
            <p:nvPr/>
          </p:nvCxnSpPr>
          <p:spPr>
            <a:xfrm rot="5400000">
              <a:off x="588168" y="3924967"/>
              <a:ext cx="1816572" cy="158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40">
            <a:extLst>
              <a:ext uri="{FF2B5EF4-FFF2-40B4-BE49-F238E27FC236}">
                <a16:creationId xmlns:a16="http://schemas.microsoft.com/office/drawing/2014/main" id="{BF760EF0-AFC5-4259-9784-44F9A45888AF}"/>
              </a:ext>
            </a:extLst>
          </p:cNvPr>
          <p:cNvGrpSpPr>
            <a:grpSpLocks/>
          </p:cNvGrpSpPr>
          <p:nvPr/>
        </p:nvGrpSpPr>
        <p:grpSpPr bwMode="auto">
          <a:xfrm>
            <a:off x="1225550" y="2090848"/>
            <a:ext cx="2903537" cy="1516062"/>
            <a:chOff x="1163784" y="1702691"/>
            <a:chExt cx="2902715" cy="1515522"/>
          </a:xfrm>
        </p:grpSpPr>
        <p:sp>
          <p:nvSpPr>
            <p:cNvPr id="38" name="TextBox 22">
              <a:extLst>
                <a:ext uri="{FF2B5EF4-FFF2-40B4-BE49-F238E27FC236}">
                  <a16:creationId xmlns:a16="http://schemas.microsoft.com/office/drawing/2014/main" id="{D1C9E431-74AD-4AA3-9E0C-669D6A32A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751" y="1702691"/>
              <a:ext cx="2279748" cy="830557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1. A higher interest rate rotates the budget constraint outward . . .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7B79A3-0E35-47F8-934F-A7DE78B358CC}"/>
                </a:ext>
              </a:extLst>
            </p:cNvPr>
            <p:cNvCxnSpPr/>
            <p:nvPr/>
          </p:nvCxnSpPr>
          <p:spPr>
            <a:xfrm rot="5400000" flipH="1" flipV="1">
              <a:off x="1045580" y="2469951"/>
              <a:ext cx="866466" cy="630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E4C805-D479-40F7-8795-146771BB8561}"/>
              </a:ext>
            </a:extLst>
          </p:cNvPr>
          <p:cNvCxnSpPr/>
          <p:nvPr/>
        </p:nvCxnSpPr>
        <p:spPr>
          <a:xfrm rot="10800000">
            <a:off x="952500" y="3405298"/>
            <a:ext cx="630237" cy="15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4B4760-25CC-4719-BD69-3DE4FE33AE03}"/>
              </a:ext>
            </a:extLst>
          </p:cNvPr>
          <p:cNvCxnSpPr/>
          <p:nvPr/>
        </p:nvCxnSpPr>
        <p:spPr>
          <a:xfrm rot="10800000">
            <a:off x="941387" y="4735623"/>
            <a:ext cx="1044575" cy="15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AF16D0-4C1B-4DEB-927B-56FF6CBB89CA}"/>
              </a:ext>
            </a:extLst>
          </p:cNvPr>
          <p:cNvCxnSpPr/>
          <p:nvPr/>
        </p:nvCxnSpPr>
        <p:spPr>
          <a:xfrm rot="16200000" flipV="1">
            <a:off x="198437" y="4075223"/>
            <a:ext cx="1282700" cy="127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101">
            <a:extLst>
              <a:ext uri="{FF2B5EF4-FFF2-40B4-BE49-F238E27FC236}">
                <a16:creationId xmlns:a16="http://schemas.microsoft.com/office/drawing/2014/main" id="{340AEFE7-9805-47EC-B175-0C3D73D5022F}"/>
              </a:ext>
            </a:extLst>
          </p:cNvPr>
          <p:cNvGrpSpPr>
            <a:grpSpLocks/>
          </p:cNvGrpSpPr>
          <p:nvPr/>
        </p:nvGrpSpPr>
        <p:grpSpPr bwMode="auto">
          <a:xfrm>
            <a:off x="1522412" y="3481498"/>
            <a:ext cx="3124200" cy="1892300"/>
            <a:chOff x="1461167" y="3236050"/>
            <a:chExt cx="3124865" cy="1893366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2069EFB-2DD6-4339-8FE0-016DA6937DB3}"/>
                </a:ext>
              </a:extLst>
            </p:cNvPr>
            <p:cNvCxnSpPr/>
            <p:nvPr/>
          </p:nvCxnSpPr>
          <p:spPr>
            <a:xfrm rot="10800000" flipV="1">
              <a:off x="1461167" y="5115120"/>
              <a:ext cx="470000" cy="31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2">
              <a:extLst>
                <a:ext uri="{FF2B5EF4-FFF2-40B4-BE49-F238E27FC236}">
                  <a16:creationId xmlns:a16="http://schemas.microsoft.com/office/drawing/2014/main" id="{3D217180-8D9C-40AB-BF20-9E9113DDC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580" y="3236050"/>
              <a:ext cx="1951452" cy="1078180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2. . . . resulting in lower consumption when young and, thus, higher saving.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80B022-72B3-4D49-973A-796581B7499B}"/>
                </a:ext>
              </a:extLst>
            </p:cNvPr>
            <p:cNvCxnSpPr/>
            <p:nvPr/>
          </p:nvCxnSpPr>
          <p:spPr>
            <a:xfrm flipV="1">
              <a:off x="1697755" y="4312981"/>
              <a:ext cx="1046385" cy="816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">
            <a:extLst>
              <a:ext uri="{FF2B5EF4-FFF2-40B4-BE49-F238E27FC236}">
                <a16:creationId xmlns:a16="http://schemas.microsoft.com/office/drawing/2014/main" id="{D80BDF4E-2B7A-4CEF-A7E8-A3AF8346F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86" y="5732573"/>
            <a:ext cx="1859706" cy="113754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defRPr/>
            </a:pPr>
            <a:r>
              <a:rPr lang="en-US" sz="2000" dirty="0">
                <a:latin typeface="Arial"/>
                <a:cs typeface="Arial"/>
              </a:rPr>
              <a:t>In this case, </a:t>
            </a:r>
            <a:r>
              <a:rPr lang="en-US" sz="2000" i="1" dirty="0">
                <a:latin typeface="Arial"/>
                <a:cs typeface="Arial"/>
              </a:rPr>
              <a:t>SE</a:t>
            </a:r>
            <a:r>
              <a:rPr lang="en-US" sz="2000" dirty="0">
                <a:latin typeface="Arial"/>
                <a:cs typeface="Arial"/>
              </a:rPr>
              <a:t> &gt; </a:t>
            </a:r>
            <a:r>
              <a:rPr lang="en-US" sz="2000" i="1" dirty="0">
                <a:latin typeface="Arial"/>
                <a:cs typeface="Arial"/>
              </a:rPr>
              <a:t>IE</a:t>
            </a:r>
            <a:r>
              <a:rPr lang="en-US" sz="2000" dirty="0">
                <a:latin typeface="Arial"/>
                <a:cs typeface="Arial"/>
              </a:rPr>
              <a:t>  and saving rises</a:t>
            </a:r>
          </a:p>
        </p:txBody>
      </p:sp>
      <p:grpSp>
        <p:nvGrpSpPr>
          <p:cNvPr id="48" name="Group 48">
            <a:extLst>
              <a:ext uri="{FF2B5EF4-FFF2-40B4-BE49-F238E27FC236}">
                <a16:creationId xmlns:a16="http://schemas.microsoft.com/office/drawing/2014/main" id="{C2FCC5CE-76ED-4D76-BFC9-68175333E6EE}"/>
              </a:ext>
            </a:extLst>
          </p:cNvPr>
          <p:cNvGrpSpPr>
            <a:grpSpLocks/>
          </p:cNvGrpSpPr>
          <p:nvPr/>
        </p:nvGrpSpPr>
        <p:grpSpPr bwMode="auto">
          <a:xfrm>
            <a:off x="4708489" y="1855985"/>
            <a:ext cx="4187825" cy="3446463"/>
            <a:chOff x="1192744" y="1209273"/>
            <a:chExt cx="4186847" cy="344664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7D56FC9-9D3C-419A-A000-E568988A2BDA}"/>
                </a:ext>
              </a:extLst>
            </p:cNvPr>
            <p:cNvSpPr/>
            <p:nvPr/>
          </p:nvSpPr>
          <p:spPr>
            <a:xfrm>
              <a:off x="1829182" y="1507739"/>
              <a:ext cx="3550409" cy="31354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0" name="Group 16">
              <a:extLst>
                <a:ext uri="{FF2B5EF4-FFF2-40B4-BE49-F238E27FC236}">
                  <a16:creationId xmlns:a16="http://schemas.microsoft.com/office/drawing/2014/main" id="{2B965BD0-DB7B-467A-A079-32A333C02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2744" y="1209273"/>
              <a:ext cx="1391731" cy="3446645"/>
              <a:chOff x="1192744" y="1209273"/>
              <a:chExt cx="1391731" cy="344664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669A6A4-F956-4C22-B45F-8EB8DE862DFD}"/>
                  </a:ext>
                </a:extLst>
              </p:cNvPr>
              <p:cNvCxnSpPr/>
              <p:nvPr/>
            </p:nvCxnSpPr>
            <p:spPr>
              <a:xfrm rot="16200000" flipH="1">
                <a:off x="225726" y="3063572"/>
                <a:ext cx="31846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2">
                <a:extLst>
                  <a:ext uri="{FF2B5EF4-FFF2-40B4-BE49-F238E27FC236}">
                    <a16:creationId xmlns:a16="http://schemas.microsoft.com/office/drawing/2014/main" id="{16BC62BB-6A85-4B00-8D7E-C5DF311425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2744" y="1209273"/>
                <a:ext cx="1391731" cy="929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altLang="en-US" sz="1600"/>
                  <a:t>Consumption</a:t>
                </a:r>
              </a:p>
              <a:p>
                <a:pPr algn="l" eaLnBrk="1" hangingPunct="1">
                  <a:buFontTx/>
                  <a:buNone/>
                </a:pPr>
                <a:r>
                  <a:rPr lang="en-US" altLang="en-US" sz="1600"/>
                  <a:t>when</a:t>
                </a:r>
              </a:p>
              <a:p>
                <a:pPr algn="l" eaLnBrk="1" hangingPunct="1">
                  <a:buFontTx/>
                  <a:buNone/>
                </a:pPr>
                <a:r>
                  <a:rPr lang="en-US" altLang="en-US" sz="1600"/>
                  <a:t>old</a:t>
                </a:r>
              </a:p>
            </p:txBody>
          </p:sp>
        </p:grpSp>
      </p:grpSp>
      <p:sp>
        <p:nvSpPr>
          <p:cNvPr id="53" name="TextBox 22">
            <a:extLst>
              <a:ext uri="{FF2B5EF4-FFF2-40B4-BE49-F238E27FC236}">
                <a16:creationId xmlns:a16="http://schemas.microsoft.com/office/drawing/2014/main" id="{523DAE43-46FC-4FD3-8F1B-EF84E543C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389" y="1362273"/>
            <a:ext cx="417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/>
              <a:t>(b) Higher Interest Rate Lowers Saving</a:t>
            </a:r>
          </a:p>
        </p:txBody>
      </p:sp>
      <p:grpSp>
        <p:nvGrpSpPr>
          <p:cNvPr id="54" name="Group 10">
            <a:extLst>
              <a:ext uri="{FF2B5EF4-FFF2-40B4-BE49-F238E27FC236}">
                <a16:creationId xmlns:a16="http://schemas.microsoft.com/office/drawing/2014/main" id="{18A3687D-83F7-46FF-8BA1-C95B62B471D5}"/>
              </a:ext>
            </a:extLst>
          </p:cNvPr>
          <p:cNvGrpSpPr>
            <a:grpSpLocks/>
          </p:cNvGrpSpPr>
          <p:nvPr/>
        </p:nvGrpSpPr>
        <p:grpSpPr bwMode="auto">
          <a:xfrm>
            <a:off x="5014876" y="5121473"/>
            <a:ext cx="3881438" cy="544512"/>
            <a:chOff x="1499011" y="4475031"/>
            <a:chExt cx="3879815" cy="5438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7C387DA-7B7C-4F45-A2B2-C470B2FF5DE1}"/>
                </a:ext>
              </a:extLst>
            </p:cNvPr>
            <p:cNvCxnSpPr/>
            <p:nvPr/>
          </p:nvCxnSpPr>
          <p:spPr>
            <a:xfrm>
              <a:off x="1817966" y="4655772"/>
              <a:ext cx="35608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7">
              <a:extLst>
                <a:ext uri="{FF2B5EF4-FFF2-40B4-BE49-F238E27FC236}">
                  <a16:creationId xmlns:a16="http://schemas.microsoft.com/office/drawing/2014/main" id="{47382649-E5E4-470C-9CE4-B918D317C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462" y="4680443"/>
              <a:ext cx="2564410" cy="33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sz="1600"/>
                <a:t>Consumption when Young</a:t>
              </a:r>
            </a:p>
          </p:txBody>
        </p:sp>
        <p:sp>
          <p:nvSpPr>
            <p:cNvPr id="57" name="TextBox 13">
              <a:extLst>
                <a:ext uri="{FF2B5EF4-FFF2-40B4-BE49-F238E27FC236}">
                  <a16:creationId xmlns:a16="http://schemas.microsoft.com/office/drawing/2014/main" id="{36A0D352-29A7-4242-9EF0-4F1C84CA8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011" y="4475031"/>
              <a:ext cx="298412" cy="33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</p:grpSp>
      <p:grpSp>
        <p:nvGrpSpPr>
          <p:cNvPr id="58" name="Group 34">
            <a:extLst>
              <a:ext uri="{FF2B5EF4-FFF2-40B4-BE49-F238E27FC236}">
                <a16:creationId xmlns:a16="http://schemas.microsoft.com/office/drawing/2014/main" id="{18822580-AF27-457C-AEBF-D327ED1EF225}"/>
              </a:ext>
            </a:extLst>
          </p:cNvPr>
          <p:cNvGrpSpPr>
            <a:grpSpLocks/>
          </p:cNvGrpSpPr>
          <p:nvPr/>
        </p:nvGrpSpPr>
        <p:grpSpPr bwMode="auto">
          <a:xfrm>
            <a:off x="5776876" y="2835473"/>
            <a:ext cx="1182688" cy="1320800"/>
            <a:chOff x="1520042" y="2909456"/>
            <a:chExt cx="1183184" cy="1320746"/>
          </a:xfrm>
        </p:grpSpPr>
        <p:sp>
          <p:nvSpPr>
            <p:cNvPr id="59" name="TextBox 22">
              <a:extLst>
                <a:ext uri="{FF2B5EF4-FFF2-40B4-BE49-F238E27FC236}">
                  <a16:creationId xmlns:a16="http://schemas.microsoft.com/office/drawing/2014/main" id="{C9FC8514-A1D2-4E46-8147-D2417D38D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5433" y="3833292"/>
              <a:ext cx="317793" cy="33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I</a:t>
              </a:r>
              <a:r>
                <a:rPr lang="en-US" altLang="en-US" sz="1600" baseline="-25000"/>
                <a:t>2</a:t>
              </a: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A31BCC2-1BEF-4C54-9EFC-6F7B8DC570F3}"/>
                </a:ext>
              </a:extLst>
            </p:cNvPr>
            <p:cNvSpPr/>
            <p:nvPr/>
          </p:nvSpPr>
          <p:spPr>
            <a:xfrm>
              <a:off x="1520042" y="2909456"/>
              <a:ext cx="1070424" cy="1320746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7590" h="2707574">
                  <a:moveTo>
                    <a:pt x="0" y="0"/>
                  </a:moveTo>
                  <a:cubicBezTo>
                    <a:pt x="233549" y="1112322"/>
                    <a:pt x="1109996" y="2617190"/>
                    <a:pt x="3277590" y="2707574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/>
            </a:p>
          </p:txBody>
        </p:sp>
      </p:grpSp>
      <p:grpSp>
        <p:nvGrpSpPr>
          <p:cNvPr id="61" name="Group 37">
            <a:extLst>
              <a:ext uri="{FF2B5EF4-FFF2-40B4-BE49-F238E27FC236}">
                <a16:creationId xmlns:a16="http://schemas.microsoft.com/office/drawing/2014/main" id="{CF0AB74E-523B-4F84-A2FF-3666714CF231}"/>
              </a:ext>
            </a:extLst>
          </p:cNvPr>
          <p:cNvGrpSpPr>
            <a:grpSpLocks/>
          </p:cNvGrpSpPr>
          <p:nvPr/>
        </p:nvGrpSpPr>
        <p:grpSpPr bwMode="auto">
          <a:xfrm>
            <a:off x="5378414" y="2976760"/>
            <a:ext cx="1504950" cy="1616075"/>
            <a:chOff x="1421826" y="2869096"/>
            <a:chExt cx="1504507" cy="1616514"/>
          </a:xfrm>
        </p:grpSpPr>
        <p:sp>
          <p:nvSpPr>
            <p:cNvPr id="62" name="TextBox 22">
              <a:extLst>
                <a:ext uri="{FF2B5EF4-FFF2-40B4-BE49-F238E27FC236}">
                  <a16:creationId xmlns:a16="http://schemas.microsoft.com/office/drawing/2014/main" id="{DC84ACEA-7BB3-4706-B5F7-1FED3659B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717" y="4147087"/>
              <a:ext cx="317616" cy="33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I</a:t>
              </a:r>
              <a:r>
                <a:rPr lang="en-US" altLang="en-US" sz="1600" baseline="-25000"/>
                <a:t>1</a:t>
              </a: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2067F7BC-AFBC-4639-80E2-99D89C85315D}"/>
                </a:ext>
              </a:extLst>
            </p:cNvPr>
            <p:cNvSpPr/>
            <p:nvPr/>
          </p:nvSpPr>
          <p:spPr>
            <a:xfrm>
              <a:off x="1421826" y="2869096"/>
              <a:ext cx="1168056" cy="1410083"/>
            </a:xfrm>
            <a:custGeom>
              <a:avLst/>
              <a:gdLst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2909455"/>
                <a:gd name="connsiteY0" fmla="*/ 0 h 2196935"/>
                <a:gd name="connsiteX1" fmla="*/ 2909455 w 2909455"/>
                <a:gd name="connsiteY1" fmla="*/ 2196935 h 2196935"/>
                <a:gd name="connsiteX0" fmla="*/ 0 w 3087585"/>
                <a:gd name="connsiteY0" fmla="*/ 0 h 2410691"/>
                <a:gd name="connsiteX1" fmla="*/ 3087585 w 3087585"/>
                <a:gd name="connsiteY1" fmla="*/ 2410691 h 2410691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277590"/>
                <a:gd name="connsiteY0" fmla="*/ 0 h 2707574"/>
                <a:gd name="connsiteX1" fmla="*/ 3277590 w 3277590"/>
                <a:gd name="connsiteY1" fmla="*/ 2707574 h 2707574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  <a:gd name="connsiteX0" fmla="*/ 0 w 3576866"/>
                <a:gd name="connsiteY0" fmla="*/ 0 h 2891807"/>
                <a:gd name="connsiteX1" fmla="*/ 3576866 w 3576866"/>
                <a:gd name="connsiteY1" fmla="*/ 2891807 h 289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6866" h="2891807">
                  <a:moveTo>
                    <a:pt x="0" y="0"/>
                  </a:moveTo>
                  <a:cubicBezTo>
                    <a:pt x="352672" y="1540646"/>
                    <a:pt x="1459695" y="2507051"/>
                    <a:pt x="3576866" y="2891807"/>
                  </a:cubicBezTo>
                </a:path>
              </a:pathLst>
            </a:cu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en-US" sz="1600"/>
            </a:p>
          </p:txBody>
        </p:sp>
      </p:grpSp>
      <p:grpSp>
        <p:nvGrpSpPr>
          <p:cNvPr id="64" name="Group 51">
            <a:extLst>
              <a:ext uri="{FF2B5EF4-FFF2-40B4-BE49-F238E27FC236}">
                <a16:creationId xmlns:a16="http://schemas.microsoft.com/office/drawing/2014/main" id="{0DE4B72A-8A0C-4DF4-A621-5DB9D0DD2049}"/>
              </a:ext>
            </a:extLst>
          </p:cNvPr>
          <p:cNvGrpSpPr>
            <a:grpSpLocks/>
          </p:cNvGrpSpPr>
          <p:nvPr/>
        </p:nvGrpSpPr>
        <p:grpSpPr bwMode="auto">
          <a:xfrm>
            <a:off x="5319676" y="2263973"/>
            <a:ext cx="1812925" cy="3024187"/>
            <a:chOff x="887999" y="2295869"/>
            <a:chExt cx="1813866" cy="3023824"/>
          </a:xfrm>
        </p:grpSpPr>
        <p:grpSp>
          <p:nvGrpSpPr>
            <p:cNvPr id="65" name="Group 20">
              <a:extLst>
                <a:ext uri="{FF2B5EF4-FFF2-40B4-BE49-F238E27FC236}">
                  <a16:creationId xmlns:a16="http://schemas.microsoft.com/office/drawing/2014/main" id="{DED7B342-8DE8-428A-824B-BC295A0D3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7999" y="2295869"/>
              <a:ext cx="1813866" cy="3023824"/>
              <a:chOff x="843387" y="1134089"/>
              <a:chExt cx="1812938" cy="3023209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9B935D9-960B-453E-A535-AB531E2FDFB9}"/>
                  </a:ext>
                </a:extLst>
              </p:cNvPr>
              <p:cNvCxnSpPr/>
              <p:nvPr/>
            </p:nvCxnSpPr>
            <p:spPr>
              <a:xfrm rot="16200000" flipH="1">
                <a:off x="439008" y="1939981"/>
                <a:ext cx="2635984" cy="179865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22">
                <a:extLst>
                  <a:ext uri="{FF2B5EF4-FFF2-40B4-BE49-F238E27FC236}">
                    <a16:creationId xmlns:a16="http://schemas.microsoft.com/office/drawing/2014/main" id="{A4C77A91-A893-42E5-8D25-5C1CC456C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387" y="1134089"/>
                <a:ext cx="543674" cy="33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BC</a:t>
                </a:r>
                <a:r>
                  <a:rPr lang="en-US" altLang="en-US" sz="1600" baseline="-25000"/>
                  <a:t>2</a:t>
                </a: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83D7B8-4B1F-4F7C-AE37-A10F8F28E6F1}"/>
                </a:ext>
              </a:extLst>
            </p:cNvPr>
            <p:cNvCxnSpPr/>
            <p:nvPr/>
          </p:nvCxnSpPr>
          <p:spPr>
            <a:xfrm rot="5400000" flipH="1" flipV="1">
              <a:off x="962703" y="2648221"/>
              <a:ext cx="165080" cy="95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119">
            <a:extLst>
              <a:ext uri="{FF2B5EF4-FFF2-40B4-BE49-F238E27FC236}">
                <a16:creationId xmlns:a16="http://schemas.microsoft.com/office/drawing/2014/main" id="{290A4F7F-ED82-4A3B-A7EB-98D1F6E34C8A}"/>
              </a:ext>
            </a:extLst>
          </p:cNvPr>
          <p:cNvGrpSpPr>
            <a:grpSpLocks/>
          </p:cNvGrpSpPr>
          <p:nvPr/>
        </p:nvGrpSpPr>
        <p:grpSpPr bwMode="auto">
          <a:xfrm>
            <a:off x="5333964" y="3545085"/>
            <a:ext cx="1787525" cy="1744663"/>
            <a:chOff x="902970" y="3078480"/>
            <a:chExt cx="1787241" cy="174358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193D6D2-4971-46B4-A579-64EC93C04335}"/>
                </a:ext>
              </a:extLst>
            </p:cNvPr>
            <p:cNvCxnSpPr/>
            <p:nvPr/>
          </p:nvCxnSpPr>
          <p:spPr bwMode="auto">
            <a:xfrm>
              <a:off x="902970" y="3078480"/>
              <a:ext cx="1787241" cy="1743584"/>
            </a:xfrm>
            <a:prstGeom prst="line">
              <a:avLst/>
            </a:prstGeom>
            <a:ln w="38100">
              <a:solidFill>
                <a:srgbClr val="005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22">
              <a:extLst>
                <a:ext uri="{FF2B5EF4-FFF2-40B4-BE49-F238E27FC236}">
                  <a16:creationId xmlns:a16="http://schemas.microsoft.com/office/drawing/2014/main" id="{9BA6FD20-4A2B-4DDE-8C78-13BC16B51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296" y="4378220"/>
              <a:ext cx="543654" cy="33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BC</a:t>
              </a:r>
              <a:r>
                <a:rPr lang="en-US" altLang="en-US" sz="1600" baseline="-25000"/>
                <a:t>1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F1B8716-FDCE-4795-9B68-BA21C2C1AEC7}"/>
                </a:ext>
              </a:extLst>
            </p:cNvPr>
            <p:cNvCxnSpPr/>
            <p:nvPr/>
          </p:nvCxnSpPr>
          <p:spPr>
            <a:xfrm rot="16200000" flipV="1">
              <a:off x="1960127" y="4327064"/>
              <a:ext cx="215766" cy="25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20">
            <a:extLst>
              <a:ext uri="{FF2B5EF4-FFF2-40B4-BE49-F238E27FC236}">
                <a16:creationId xmlns:a16="http://schemas.microsoft.com/office/drawing/2014/main" id="{9DE24B1F-04E0-4A74-B07C-196AC993D099}"/>
              </a:ext>
            </a:extLst>
          </p:cNvPr>
          <p:cNvGrpSpPr>
            <a:grpSpLocks/>
          </p:cNvGrpSpPr>
          <p:nvPr/>
        </p:nvGrpSpPr>
        <p:grpSpPr bwMode="auto">
          <a:xfrm>
            <a:off x="5762589" y="3919735"/>
            <a:ext cx="146050" cy="1371600"/>
            <a:chOff x="1864866" y="4282858"/>
            <a:chExt cx="145934" cy="1371181"/>
          </a:xfrm>
        </p:grpSpPr>
        <p:sp>
          <p:nvSpPr>
            <p:cNvPr id="74" name="Freeform 183">
              <a:extLst>
                <a:ext uri="{FF2B5EF4-FFF2-40B4-BE49-F238E27FC236}">
                  <a16:creationId xmlns:a16="http://schemas.microsoft.com/office/drawing/2014/main" id="{C14D12B3-E161-4CB3-B443-149049496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866" y="4282858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220A2EB-0CCB-488D-A747-B73671275FC8}"/>
                </a:ext>
              </a:extLst>
            </p:cNvPr>
            <p:cNvCxnSpPr/>
            <p:nvPr/>
          </p:nvCxnSpPr>
          <p:spPr>
            <a:xfrm rot="16200000" flipH="1">
              <a:off x="1280014" y="4991462"/>
              <a:ext cx="1318809" cy="634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121">
            <a:extLst>
              <a:ext uri="{FF2B5EF4-FFF2-40B4-BE49-F238E27FC236}">
                <a16:creationId xmlns:a16="http://schemas.microsoft.com/office/drawing/2014/main" id="{1BC30BE4-0C72-42DC-9DA6-7AD2179B36AF}"/>
              </a:ext>
            </a:extLst>
          </p:cNvPr>
          <p:cNvGrpSpPr>
            <a:grpSpLocks/>
          </p:cNvGrpSpPr>
          <p:nvPr/>
        </p:nvGrpSpPr>
        <p:grpSpPr bwMode="auto">
          <a:xfrm>
            <a:off x="6045164" y="3689548"/>
            <a:ext cx="146050" cy="1589087"/>
            <a:chOff x="1435383" y="2974594"/>
            <a:chExt cx="145934" cy="1589786"/>
          </a:xfrm>
        </p:grpSpPr>
        <p:sp>
          <p:nvSpPr>
            <p:cNvPr id="77" name="Freeform 183">
              <a:extLst>
                <a:ext uri="{FF2B5EF4-FFF2-40B4-BE49-F238E27FC236}">
                  <a16:creationId xmlns:a16="http://schemas.microsoft.com/office/drawing/2014/main" id="{71BA157F-7773-46CC-930E-3B4BFEEB8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383" y="2974594"/>
              <a:ext cx="145934" cy="136744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7AC8E3A-15B0-420F-A2FD-AEDEE5334AA4}"/>
                </a:ext>
              </a:extLst>
            </p:cNvPr>
            <p:cNvCxnSpPr/>
            <p:nvPr/>
          </p:nvCxnSpPr>
          <p:spPr>
            <a:xfrm rot="16200000" flipH="1">
              <a:off x="723793" y="3790928"/>
              <a:ext cx="1546905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3A92929-1691-4CD1-A5AC-E8464BFD1529}"/>
              </a:ext>
            </a:extLst>
          </p:cNvPr>
          <p:cNvCxnSpPr/>
          <p:nvPr/>
        </p:nvCxnSpPr>
        <p:spPr>
          <a:xfrm rot="10800000">
            <a:off x="5333964" y="3970535"/>
            <a:ext cx="498475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3EAAD4E-2ECD-4578-B4ED-F23F2A56D02D}"/>
              </a:ext>
            </a:extLst>
          </p:cNvPr>
          <p:cNvCxnSpPr/>
          <p:nvPr/>
        </p:nvCxnSpPr>
        <p:spPr>
          <a:xfrm rot="10800000">
            <a:off x="5310151" y="3745110"/>
            <a:ext cx="81915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110">
            <a:extLst>
              <a:ext uri="{FF2B5EF4-FFF2-40B4-BE49-F238E27FC236}">
                <a16:creationId xmlns:a16="http://schemas.microsoft.com/office/drawing/2014/main" id="{A732BE0D-66A1-4368-858C-3E7922B5ACAB}"/>
              </a:ext>
            </a:extLst>
          </p:cNvPr>
          <p:cNvGrpSpPr>
            <a:grpSpLocks/>
          </p:cNvGrpSpPr>
          <p:nvPr/>
        </p:nvGrpSpPr>
        <p:grpSpPr bwMode="auto">
          <a:xfrm>
            <a:off x="5494301" y="2159198"/>
            <a:ext cx="3152775" cy="1519237"/>
            <a:chOff x="5539977" y="1870949"/>
            <a:chExt cx="3153629" cy="1519007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3580082-4540-4F83-8E7F-C583E9221A74}"/>
                </a:ext>
              </a:extLst>
            </p:cNvPr>
            <p:cNvCxnSpPr/>
            <p:nvPr/>
          </p:nvCxnSpPr>
          <p:spPr>
            <a:xfrm rot="5400000" flipH="1" flipV="1">
              <a:off x="5413831" y="3068494"/>
              <a:ext cx="447607" cy="195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2">
              <a:extLst>
                <a:ext uri="{FF2B5EF4-FFF2-40B4-BE49-F238E27FC236}">
                  <a16:creationId xmlns:a16="http://schemas.microsoft.com/office/drawing/2014/main" id="{73CB28C4-92CF-47BB-B4B3-0475E90F9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0377" y="1870949"/>
              <a:ext cx="2443229" cy="831052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1. A higher interest rate rotates the budget constraint outward . . .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1582B8B-CDF0-4153-9612-C28A5B65A5C4}"/>
                </a:ext>
              </a:extLst>
            </p:cNvPr>
            <p:cNvCxnSpPr/>
            <p:nvPr/>
          </p:nvCxnSpPr>
          <p:spPr>
            <a:xfrm rot="5400000" flipH="1" flipV="1">
              <a:off x="5532220" y="2515244"/>
              <a:ext cx="866644" cy="6288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291C655-E329-4E27-BB38-38D3F9DE540A}"/>
              </a:ext>
            </a:extLst>
          </p:cNvPr>
          <p:cNvCxnSpPr/>
          <p:nvPr/>
        </p:nvCxnSpPr>
        <p:spPr>
          <a:xfrm rot="16200000" flipV="1">
            <a:off x="5083139" y="3849885"/>
            <a:ext cx="261938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114">
            <a:extLst>
              <a:ext uri="{FF2B5EF4-FFF2-40B4-BE49-F238E27FC236}">
                <a16:creationId xmlns:a16="http://schemas.microsoft.com/office/drawing/2014/main" id="{0DB7516F-EC6F-4563-8D4B-EC5EDDCD2F5E}"/>
              </a:ext>
            </a:extLst>
          </p:cNvPr>
          <p:cNvGrpSpPr>
            <a:grpSpLocks/>
          </p:cNvGrpSpPr>
          <p:nvPr/>
        </p:nvGrpSpPr>
        <p:grpSpPr bwMode="auto">
          <a:xfrm>
            <a:off x="5838789" y="3903860"/>
            <a:ext cx="3176587" cy="1524000"/>
            <a:chOff x="1445294" y="3615118"/>
            <a:chExt cx="3176940" cy="1525406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3651602-D7FE-499D-96B3-C70A8CA568BF}"/>
                </a:ext>
              </a:extLst>
            </p:cNvPr>
            <p:cNvCxnSpPr/>
            <p:nvPr/>
          </p:nvCxnSpPr>
          <p:spPr>
            <a:xfrm rot="10800000" flipV="1">
              <a:off x="1445294" y="5115101"/>
              <a:ext cx="271492" cy="317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22">
              <a:extLst>
                <a:ext uri="{FF2B5EF4-FFF2-40B4-BE49-F238E27FC236}">
                  <a16:creationId xmlns:a16="http://schemas.microsoft.com/office/drawing/2014/main" id="{706554C3-ADB2-4F8B-ABF3-EEA1103E2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9850" y="3615118"/>
              <a:ext cx="1992384" cy="1078078"/>
            </a:xfrm>
            <a:prstGeom prst="rect">
              <a:avLst/>
            </a:prstGeom>
            <a:solidFill>
              <a:srgbClr val="F2D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2. . . . resulting in higher consumption when young and, thus, lower saving.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2487E6D-CD86-4A36-BD09-96551FA1EEED}"/>
                </a:ext>
              </a:extLst>
            </p:cNvPr>
            <p:cNvCxnSpPr/>
            <p:nvPr/>
          </p:nvCxnSpPr>
          <p:spPr>
            <a:xfrm flipV="1">
              <a:off x="1562782" y="4682902"/>
              <a:ext cx="1544809" cy="45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ectangle 4">
            <a:extLst>
              <a:ext uri="{FF2B5EF4-FFF2-40B4-BE49-F238E27FC236}">
                <a16:creationId xmlns:a16="http://schemas.microsoft.com/office/drawing/2014/main" id="{7007EE18-5ED1-4295-BBED-56651CFE0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539" y="5662724"/>
            <a:ext cx="1938135" cy="117047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defRPr/>
            </a:pPr>
            <a:r>
              <a:rPr lang="en-US" sz="2400" dirty="0">
                <a:latin typeface="Arial"/>
                <a:cs typeface="Arial"/>
              </a:rPr>
              <a:t>In this case, </a:t>
            </a:r>
            <a:r>
              <a:rPr lang="en-US" sz="2400" i="1" dirty="0">
                <a:latin typeface="Arial"/>
                <a:cs typeface="Arial"/>
              </a:rPr>
              <a:t>SE</a:t>
            </a:r>
            <a:r>
              <a:rPr lang="en-US" sz="2400" dirty="0">
                <a:latin typeface="Arial"/>
                <a:cs typeface="Arial"/>
              </a:rPr>
              <a:t> &lt; </a:t>
            </a:r>
            <a:r>
              <a:rPr lang="en-US" sz="2400" i="1" dirty="0">
                <a:latin typeface="Arial"/>
                <a:cs typeface="Arial"/>
              </a:rPr>
              <a:t>IE</a:t>
            </a:r>
            <a:r>
              <a:rPr lang="en-US" sz="2400" dirty="0">
                <a:latin typeface="Arial"/>
                <a:cs typeface="Arial"/>
              </a:rPr>
              <a:t>  and saving falls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FD21F0-9E07-43BA-8998-37784B69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7" grpId="0" build="p" bldLvl="5" animBg="1"/>
      <p:bldP spid="53" grpId="0"/>
      <p:bldP spid="90" grpId="0" build="p" bldLvl="5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8F0D-37ED-4767-A1BF-8674FF48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 &amp; 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76289-65FF-4B11-88AF-90E1574B8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these examples have proven, is that depending on an individuals preferences, their outcomes will vary</a:t>
            </a:r>
          </a:p>
          <a:p>
            <a:pPr lvl="1"/>
            <a:r>
              <a:rPr lang="en-US" dirty="0"/>
              <a:t>Some people are workaholic, while some people work the bare minimum.</a:t>
            </a:r>
          </a:p>
          <a:p>
            <a:pPr lvl="1"/>
            <a:r>
              <a:rPr lang="en-US" dirty="0"/>
              <a:t>The IE and SE have varying impacts on individuals, and will ‘battle’ one another to get a result.</a:t>
            </a:r>
          </a:p>
          <a:p>
            <a:pPr lvl="1"/>
            <a:r>
              <a:rPr lang="en-US" dirty="0"/>
              <a:t>An individuals preferences (indifference curve/utility) will dictate the winner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0CDAD-CE99-4A1E-A1AC-96914B15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6544-75F6-4DB0-8778-49D831C9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&amp;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92D01B-8758-4CA6-A29B-C17D8DE9671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Utility provides another way to look at consumer optimization. </a:t>
                </a:r>
              </a:p>
              <a:p>
                <a:endParaRPr lang="en-US" dirty="0"/>
              </a:p>
              <a:p>
                <a:r>
                  <a:rPr lang="en-US" dirty="0"/>
                  <a:t>At the optimum, MRS = ratio of the prices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𝑀𝑅𝑆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92D01B-8758-4CA6-A29B-C17D8DE967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15" t="-1348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2DAAA7-E609-48E9-AAFE-24BC31187B3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Well MRS between two goods also depends on their Marginal Utilities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𝑀𝑅𝑆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also say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2DAAA7-E609-48E9-AAFE-24BC31187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719" t="-1348" r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7593-A9EE-476F-B964-40A71F1D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F6D7-2212-48CA-BBBF-0ABAFAE0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&amp; Utility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C10F03-E079-48C6-8E52-B0693AAF721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2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alt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sz="3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At the optimum, the MU per dollar spent on good X is the MU per dollar spent on 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C10F03-E079-48C6-8E52-B0693AAF72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AF7B721-6617-4D94-A3D2-67591152695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5257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 could buy more X and less Y and do a little better.</a:t>
                </a:r>
              </a:p>
              <a:p>
                <a:pPr lvl="1"/>
                <a:r>
                  <a:rPr lang="en-US" dirty="0"/>
                  <a:t>There is more utility to be gained from good X I haven’t captured yet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dirty="0"/>
              </a:p>
              <a:p>
                <a:r>
                  <a:rPr lang="en-US" dirty="0"/>
                  <a:t>I could buy more Y and less X and do a little better.</a:t>
                </a:r>
              </a:p>
              <a:p>
                <a:pPr lvl="1"/>
                <a:r>
                  <a:rPr lang="en-US" dirty="0"/>
                  <a:t>There is more utility to be gained from good Y I haven’t captured yet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AF7B721-6617-4D94-A3D2-675911526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5257800"/>
              </a:xfrm>
              <a:blipFill>
                <a:blip r:embed="rId3"/>
                <a:stretch>
                  <a:fillRect l="-2115" t="-232" r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DFD9D-03FF-4C3B-9E65-BB13FC71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95A0-A22D-4E32-9D8E-F9345D52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Sides of the Same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3C004-D3CF-4D8F-816D-15B33420A3C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525963"/>
              </a:xfrm>
            </p:spPr>
            <p:txBody>
              <a:bodyPr/>
              <a:lstStyle/>
              <a:p>
                <a:r>
                  <a:rPr lang="en-US" dirty="0"/>
                  <a:t>Goal of the consumer is to maximize utility</a:t>
                </a:r>
              </a:p>
              <a:p>
                <a:endParaRPr lang="en-US" dirty="0"/>
              </a:p>
              <a:p>
                <a:r>
                  <a:rPr lang="en-US" dirty="0"/>
                  <a:t>Find where 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𝑀𝑅𝑆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3C004-D3CF-4D8F-816D-15B33420A3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525963"/>
              </a:xfrm>
              <a:blipFill>
                <a:blip r:embed="rId2"/>
                <a:stretch>
                  <a:fillRect l="-2715" t="-1348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97BFB-0E32-45C0-8C1D-214560238E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Goal of consumer is to end up on the highest possible indifference curve</a:t>
            </a:r>
          </a:p>
          <a:p>
            <a:endParaRPr lang="en-US" dirty="0"/>
          </a:p>
          <a:p>
            <a:r>
              <a:rPr lang="en-US" dirty="0"/>
              <a:t>Find where indifference curve is tangent to budget constraint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7BB0A9-1C01-4F77-BF68-C638EDF61239}"/>
              </a:ext>
            </a:extLst>
          </p:cNvPr>
          <p:cNvSpPr txBox="1">
            <a:spLocks/>
          </p:cNvSpPr>
          <p:nvPr/>
        </p:nvSpPr>
        <p:spPr>
          <a:xfrm>
            <a:off x="2094267" y="5499098"/>
            <a:ext cx="5107865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They are saying the same thing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F7811-4DB9-41B1-9FAC-40BAE208F335}"/>
              </a:ext>
            </a:extLst>
          </p:cNvPr>
          <p:cNvSpPr txBox="1"/>
          <p:nvPr/>
        </p:nvSpPr>
        <p:spPr>
          <a:xfrm>
            <a:off x="3227825" y="2538213"/>
            <a:ext cx="1536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slope of the budget constraint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12F3C4-129F-4303-ABDA-920AB11ED79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995925" y="3461543"/>
            <a:ext cx="0" cy="466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1F525-348C-4B89-9A3A-E3164ED7DF29}"/>
              </a:ext>
            </a:extLst>
          </p:cNvPr>
          <p:cNvSpPr/>
          <p:nvPr/>
        </p:nvSpPr>
        <p:spPr>
          <a:xfrm>
            <a:off x="3573470" y="3928265"/>
            <a:ext cx="460860" cy="1020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1F70CA-1DEB-4397-81A4-07DC6021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  <p:bldP spid="7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363" y="1511300"/>
            <a:ext cx="7924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0" dirty="0">
                <a:solidFill>
                  <a:srgbClr val="000000"/>
                </a:solidFill>
              </a:rPr>
              <a:t>You might say that you</a:t>
            </a:r>
            <a:r>
              <a:rPr lang="en-CA" altLang="en-US" sz="2400" b="0" dirty="0">
                <a:solidFill>
                  <a:srgbClr val="000000"/>
                </a:solidFill>
              </a:rPr>
              <a:t>’</a:t>
            </a:r>
            <a:r>
              <a:rPr lang="en-US" altLang="ja-JP" sz="2400" b="0" dirty="0">
                <a:solidFill>
                  <a:srgbClr val="000000"/>
                </a:solidFill>
              </a:rPr>
              <a:t>re willing to pay only 99¢ for a song, but that</a:t>
            </a:r>
            <a:r>
              <a:rPr lang="en-CA" altLang="ja-JP" sz="2400" b="0" dirty="0">
                <a:solidFill>
                  <a:srgbClr val="000000"/>
                </a:solidFill>
              </a:rPr>
              <a:t>’</a:t>
            </a:r>
            <a:r>
              <a:rPr lang="en-US" altLang="ja-JP" sz="2400" b="0" dirty="0">
                <a:solidFill>
                  <a:srgbClr val="000000"/>
                </a:solidFill>
              </a:rPr>
              <a:t>s not the answer of the average consumer.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0" dirty="0">
                <a:solidFill>
                  <a:srgbClr val="000000"/>
                </a:solidFill>
              </a:rPr>
              <a:t>And it is probably not really your answer either. It is also not what the answer would have been just a few years ago.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0" dirty="0">
                <a:solidFill>
                  <a:srgbClr val="000000"/>
                </a:solidFill>
              </a:rPr>
              <a:t>We can work out what people are willing to pay for a song by finding the demand curve for songs</a:t>
            </a:r>
            <a:r>
              <a:rPr lang="en-US" altLang="en-US" sz="2400" b="0" dirty="0"/>
              <a:t> </a:t>
            </a:r>
            <a:r>
              <a:rPr lang="en-US" altLang="en-US" sz="2400" b="0" dirty="0">
                <a:solidFill>
                  <a:srgbClr val="000000"/>
                </a:solidFill>
              </a:rPr>
              <a:t>and then finding the consumer surplus.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0" dirty="0">
                <a:solidFill>
                  <a:srgbClr val="000000"/>
                </a:solidFill>
              </a:rPr>
              <a:t>To find the demand curve, we need to look at the prices and quantities in the market for songs.</a:t>
            </a:r>
          </a:p>
        </p:txBody>
      </p:sp>
      <p:pic>
        <p:nvPicPr>
          <p:cNvPr id="1269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902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363" y="1511300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 2015, Americans spent $6.3 billion on all forms of recorded music, down from $14 billion in 2000. 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But the combined quantity of discs and downloads bought </a:t>
            </a:r>
            <a:r>
              <a:rPr lang="en-US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increased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from 1 billion in 2000 to 1.5 billion in 2015.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And the average price of a unit of recorded music fell from $14 to $4.28. 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The average price fell because the mix of formats changed dramatically.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 2000, we bought 900 million CDs; in 2015, we bought only 98 million CDs </a:t>
            </a: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and downloaded 1.3 billion music files and paid 16 million streaming subscriptions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</a:t>
            </a: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290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43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9B2285FC-D0F6-4E5C-9C2D-48EC596A7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96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Consumption Choices</a:t>
            </a:r>
          </a:p>
        </p:txBody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0B437E76-7D42-49AE-BD56-D36200BF55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CA" sz="3200" dirty="0"/>
              <a:t>The choices you make as a buyer of goods and services are influenced by many factors, which economists summarize as</a:t>
            </a:r>
          </a:p>
          <a:p>
            <a:pPr marL="857250" lvl="2" indent="-457200">
              <a:buFont typeface="Calibri" panose="020F0502020204030204" pitchFamily="34" charset="0"/>
              <a:buChar char="‒"/>
              <a:defRPr/>
            </a:pPr>
            <a:r>
              <a:rPr lang="en-CA" sz="2800" dirty="0"/>
              <a:t>Consumption possibilities</a:t>
            </a:r>
          </a:p>
          <a:p>
            <a:pPr marL="857250" lvl="2" indent="-457200">
              <a:buFont typeface="Calibri" panose="020F0502020204030204" pitchFamily="34" charset="0"/>
              <a:buChar char="‒"/>
              <a:defRPr/>
            </a:pPr>
            <a:r>
              <a:rPr lang="en-CA" sz="2800" dirty="0"/>
              <a:t>Preferences </a:t>
            </a:r>
            <a:br>
              <a:rPr lang="en-CA" sz="2800" dirty="0"/>
            </a:br>
            <a:endParaRPr lang="en-CA" sz="2800" dirty="0"/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CA" sz="3200" dirty="0"/>
              <a:t>Consumption possibilities are all the things that a consumer can afford to buy.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1765D8-AFBF-423A-912D-9CC00B73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220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build="p" bldLvl="3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363" y="1511300"/>
            <a:ext cx="815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Figure 1 shows the longer history of the changing formats of recorded music.</a:t>
            </a:r>
          </a:p>
        </p:txBody>
      </p:sp>
      <p:pic>
        <p:nvPicPr>
          <p:cNvPr id="13108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39975"/>
            <a:ext cx="56769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39975"/>
            <a:ext cx="56769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39975"/>
            <a:ext cx="56769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39975"/>
            <a:ext cx="56769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39975"/>
            <a:ext cx="56769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82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363" y="1511300"/>
            <a:ext cx="7924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8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0" dirty="0">
                <a:solidFill>
                  <a:srgbClr val="000000"/>
                </a:solidFill>
              </a:rPr>
              <a:t>The music that we buy isn’t</a:t>
            </a:r>
            <a:r>
              <a:rPr lang="en-US" altLang="ja-JP" sz="2400" b="0" dirty="0">
                <a:solidFill>
                  <a:srgbClr val="000000"/>
                </a:solidFill>
              </a:rPr>
              <a:t> just one good—it is several different goods.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0" dirty="0">
                <a:solidFill>
                  <a:srgbClr val="000000"/>
                </a:solidFill>
              </a:rPr>
              <a:t>We</a:t>
            </a:r>
            <a:r>
              <a:rPr lang="en-AU" altLang="en-US" sz="2400" b="0" dirty="0">
                <a:solidFill>
                  <a:srgbClr val="000000"/>
                </a:solidFill>
              </a:rPr>
              <a:t>’</a:t>
            </a:r>
            <a:r>
              <a:rPr lang="en-US" altLang="ja-JP" sz="2400" b="0" dirty="0" err="1">
                <a:solidFill>
                  <a:srgbClr val="000000"/>
                </a:solidFill>
              </a:rPr>
              <a:t>ll</a:t>
            </a:r>
            <a:r>
              <a:rPr lang="en-US" altLang="ja-JP" sz="2400" b="0" dirty="0">
                <a:solidFill>
                  <a:srgbClr val="000000"/>
                </a:solidFill>
              </a:rPr>
              <a:t> distinguish singles from albums and focus on the demand for singles.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0" dirty="0">
                <a:solidFill>
                  <a:srgbClr val="000000"/>
                </a:solidFill>
              </a:rPr>
              <a:t>In 2000, we bought 100 million singles and paid an average price of $5.00. 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0" dirty="0">
                <a:solidFill>
                  <a:srgbClr val="000000"/>
                </a:solidFill>
              </a:rPr>
              <a:t>In 2015, we downloaded </a:t>
            </a:r>
            <a:r>
              <a:rPr lang="en-AU" altLang="en-US" sz="2400" b="0" dirty="0">
                <a:solidFill>
                  <a:srgbClr val="000000"/>
                </a:solidFill>
              </a:rPr>
              <a:t>1,500 million singles files and paid an average price of $1.20 each</a:t>
            </a:r>
            <a:r>
              <a:rPr lang="en-US" altLang="en-US" sz="2400" b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33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90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84325"/>
            <a:ext cx="43815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84325"/>
            <a:ext cx="43815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84325"/>
            <a:ext cx="43815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84325"/>
            <a:ext cx="43815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84325"/>
            <a:ext cx="43815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363" y="1511300"/>
            <a:ext cx="4121150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Figure 2 shows the demand curve for singles.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 2000, 100 million singles were bought at an average price of $5.00.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 2015, </a:t>
            </a:r>
            <a:r>
              <a:rPr lang="en-AU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1,200 million singles were download at an average price of $1.20.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The green area shows the increase in consumer surplus, which </a:t>
            </a:r>
            <a:r>
              <a:rPr lang="en-AU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is $2 billion or $1.40 per single.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35176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749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363" y="1511300"/>
            <a:ext cx="8326437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The increase in consumer surplus of $1.40 per song is an estimate of how much more an average buyer would be willing to pay for an average song.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Paid subscriptions for streaming increase consumer surplus even more. 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 streaming subscription is a fixed cost per month, so the average price of a song is the monthly subscription divided by the number of different songs played. </a:t>
            </a:r>
          </a:p>
          <a:p>
            <a:pPr marL="108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But the price of the marginal song is zero, so consumer surplus becomes the entire area under the demand curve at a zero price minus the fixed subscription cost.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372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878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/>
              <a:t>The budget constraint shows the possible combinations of different goods a consumer can buy given an income and the prices of the goods</a:t>
            </a:r>
          </a:p>
          <a:p>
            <a:endParaRPr lang="en-US" dirty="0"/>
          </a:p>
          <a:p>
            <a:r>
              <a:rPr lang="en-US" dirty="0"/>
              <a:t>The slope of the budget constraint equals the relative price of the goods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D09D1-251B-4861-8FAB-A4EA885F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5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income effect:</a:t>
            </a:r>
          </a:p>
          <a:p>
            <a:pPr lvl="1"/>
            <a:r>
              <a:rPr lang="en-US" dirty="0"/>
              <a:t>Change in consumption after a change in price</a:t>
            </a:r>
          </a:p>
          <a:p>
            <a:pPr lvl="1"/>
            <a:r>
              <a:rPr lang="en-US" dirty="0"/>
              <a:t>It is represented by a jump to a different indifference curve</a:t>
            </a:r>
          </a:p>
          <a:p>
            <a:endParaRPr lang="en-US" dirty="0"/>
          </a:p>
          <a:p>
            <a:r>
              <a:rPr lang="en-US" dirty="0"/>
              <a:t>The substitution effect:</a:t>
            </a:r>
          </a:p>
          <a:p>
            <a:pPr lvl="1"/>
            <a:r>
              <a:rPr lang="en-US" dirty="0"/>
              <a:t>Change in consumption after a price change</a:t>
            </a:r>
          </a:p>
          <a:p>
            <a:pPr lvl="1"/>
            <a:r>
              <a:rPr lang="en-US" dirty="0"/>
              <a:t>Consumption favors the relatively cheaper good</a:t>
            </a:r>
          </a:p>
          <a:p>
            <a:pPr lvl="1"/>
            <a:r>
              <a:rPr lang="en-US" dirty="0"/>
              <a:t>It is represented by a movement along the same indifference curve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EE355-7D0A-4A1A-900E-01FCF89E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next class</a:t>
            </a:r>
          </a:p>
          <a:p>
            <a:pPr lvl="1"/>
            <a:r>
              <a:rPr lang="en-US" dirty="0"/>
              <a:t>Bring your computers, have them charged</a:t>
            </a:r>
          </a:p>
          <a:p>
            <a:pPr lvl="1"/>
            <a:r>
              <a:rPr lang="en-US" dirty="0"/>
              <a:t>Read Chapter 18 – Factors of Production</a:t>
            </a:r>
          </a:p>
          <a:p>
            <a:pPr lvl="1"/>
            <a:endParaRPr lang="en-US" dirty="0"/>
          </a:p>
          <a:p>
            <a:r>
              <a:rPr lang="en-US" dirty="0"/>
              <a:t>Project due in 1 week!</a:t>
            </a:r>
            <a:br>
              <a:rPr lang="en-US" dirty="0"/>
            </a:br>
            <a:r>
              <a:rPr lang="en-US" dirty="0"/>
              <a:t>MindTap due the same day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1B6A84-401D-4136-B6CA-B5D9E01B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6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2C7F-EACB-41EC-8B1D-169422F1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2835F-E72B-422D-A084-03D1DEBD4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Satisfaction or pleasure from consuming a good, or bundles of goods</a:t>
            </a:r>
          </a:p>
          <a:p>
            <a:endParaRPr lang="en-US" dirty="0"/>
          </a:p>
          <a:p>
            <a:r>
              <a:rPr lang="en-US" dirty="0"/>
              <a:t>Subjective, different for different people</a:t>
            </a:r>
          </a:p>
          <a:p>
            <a:endParaRPr lang="en-US" dirty="0"/>
          </a:p>
          <a:p>
            <a:r>
              <a:rPr lang="en-US" dirty="0"/>
              <a:t>Difficult to quantify, imaginary units called ‘</a:t>
            </a:r>
            <a:r>
              <a:rPr lang="en-US" dirty="0" err="1"/>
              <a:t>utils</a:t>
            </a:r>
            <a:r>
              <a:rPr lang="en-US" dirty="0"/>
              <a:t>’ for convenience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C9590-FBCF-480C-A939-599392A2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6ECD-2376-4093-A830-EC002901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3D268-91E1-4663-A266-1940BEFF1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terms of preferences, we assume people want as many </a:t>
            </a:r>
            <a:r>
              <a:rPr lang="en-US" dirty="0" err="1"/>
              <a:t>utils</a:t>
            </a:r>
            <a:r>
              <a:rPr lang="en-US" dirty="0"/>
              <a:t> as possible. </a:t>
            </a:r>
          </a:p>
          <a:p>
            <a:pPr lvl="1"/>
            <a:r>
              <a:rPr lang="en-US" dirty="0"/>
              <a:t>They prefer bundles that give them more utility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Ua</a:t>
            </a:r>
            <a:r>
              <a:rPr lang="en-US" dirty="0"/>
              <a:t> = 50            </a:t>
            </a:r>
            <a:r>
              <a:rPr lang="en-US" dirty="0" err="1"/>
              <a:t>Ub</a:t>
            </a:r>
            <a:r>
              <a:rPr lang="en-US" dirty="0"/>
              <a:t>=75              </a:t>
            </a:r>
            <a:r>
              <a:rPr lang="en-US" dirty="0" err="1"/>
              <a:t>Uc</a:t>
            </a:r>
            <a:r>
              <a:rPr lang="en-US" dirty="0"/>
              <a:t>=60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873D1-2DB5-4001-A6DF-76C68E62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644-26CD-4B5B-BEBE-1EB979179C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23645</TotalTime>
  <Words>3665</Words>
  <Application>Microsoft Office PowerPoint</Application>
  <PresentationFormat>On-screen Show (4:3)</PresentationFormat>
  <Paragraphs>781</Paragraphs>
  <Slides>76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Cambria Math</vt:lpstr>
      <vt:lpstr>Tahoma</vt:lpstr>
      <vt:lpstr>Times New Roman</vt:lpstr>
      <vt:lpstr>Wingdings</vt:lpstr>
      <vt:lpstr>Office Theme</vt:lpstr>
      <vt:lpstr>Consumer Choice Theory</vt:lpstr>
      <vt:lpstr>What’s Ahead</vt:lpstr>
      <vt:lpstr>Project</vt:lpstr>
      <vt:lpstr>Project Topics</vt:lpstr>
      <vt:lpstr>Motivation</vt:lpstr>
      <vt:lpstr>Objectives</vt:lpstr>
      <vt:lpstr>Consumption Choices</vt:lpstr>
      <vt:lpstr>Utility</vt:lpstr>
      <vt:lpstr>Utility</vt:lpstr>
      <vt:lpstr>Utility</vt:lpstr>
      <vt:lpstr>The Budget Constraint</vt:lpstr>
      <vt:lpstr>Consumption Choices</vt:lpstr>
      <vt:lpstr>Consumption Choices</vt:lpstr>
      <vt:lpstr>Budget Constraint </vt:lpstr>
      <vt:lpstr>Consumption Choices</vt:lpstr>
      <vt:lpstr>PowerPoint Presentation</vt:lpstr>
      <vt:lpstr>Budget Constraint</vt:lpstr>
      <vt:lpstr>Budget Constraint</vt:lpstr>
      <vt:lpstr>A Decrease in Income</vt:lpstr>
      <vt:lpstr>A Change in Price</vt:lpstr>
      <vt:lpstr>Preferences</vt:lpstr>
      <vt:lpstr>Indifference Curve</vt:lpstr>
      <vt:lpstr>The Marginal Rate of Substitution</vt:lpstr>
      <vt:lpstr>The Marginal Rate of Substitution</vt:lpstr>
      <vt:lpstr>4 Properties of Indifference Curves</vt:lpstr>
      <vt:lpstr>4 Properties of Indifference Curves</vt:lpstr>
      <vt:lpstr>4 Properties of Indifference Curves</vt:lpstr>
      <vt:lpstr>4 Properties of Indifference Curves</vt:lpstr>
      <vt:lpstr>Extreme cases</vt:lpstr>
      <vt:lpstr>Less Extreme Cases</vt:lpstr>
      <vt:lpstr>Indifference Curves &amp; Utility</vt:lpstr>
      <vt:lpstr>In-Class Activity</vt:lpstr>
      <vt:lpstr>PowerPoint Presentation</vt:lpstr>
      <vt:lpstr>Optimization</vt:lpstr>
      <vt:lpstr>What the Consumer Chooses</vt:lpstr>
      <vt:lpstr>What the Consumer Chooses</vt:lpstr>
      <vt:lpstr>What the Consumer Chooses</vt:lpstr>
      <vt:lpstr>The effects of an increase in income</vt:lpstr>
      <vt:lpstr>The case of an Inferior Good</vt:lpstr>
      <vt:lpstr>The Effects of a Price Change</vt:lpstr>
      <vt:lpstr>The Income and Substitution Effects</vt:lpstr>
      <vt:lpstr>The Income and Substitution Effects</vt:lpstr>
      <vt:lpstr>Income &amp; Substitution Effect*</vt:lpstr>
      <vt:lpstr>Income Effect &amp; The Type of Good*</vt:lpstr>
      <vt:lpstr>The Effects of a Price Change</vt:lpstr>
      <vt:lpstr>The Effects of a Price Change*</vt:lpstr>
      <vt:lpstr>The Effects of a Price Change</vt:lpstr>
      <vt:lpstr>Deriving the Demand Curve</vt:lpstr>
      <vt:lpstr>Deriving the Demand Curve</vt:lpstr>
      <vt:lpstr>In Class Activity</vt:lpstr>
      <vt:lpstr>In Class Activity – Change in Soda</vt:lpstr>
      <vt:lpstr>In Class Activity – Change in Popcorn</vt:lpstr>
      <vt:lpstr>Giffen Good</vt:lpstr>
      <vt:lpstr>Giffen Good</vt:lpstr>
      <vt:lpstr>Wage &amp; Labor Supply</vt:lpstr>
      <vt:lpstr>Wages &amp; Labor Supply</vt:lpstr>
      <vt:lpstr>Wages and Labor Supply</vt:lpstr>
      <vt:lpstr>Wages and Labor Supply</vt:lpstr>
      <vt:lpstr>Wages and Labor Supply</vt:lpstr>
      <vt:lpstr>Savings vs Spending</vt:lpstr>
      <vt:lpstr>Savings vs Spending</vt:lpstr>
      <vt:lpstr>Savings vs Spending</vt:lpstr>
      <vt:lpstr>Savings vs Spending</vt:lpstr>
      <vt:lpstr>IE &amp; SE</vt:lpstr>
      <vt:lpstr>MRS &amp; Utility</vt:lpstr>
      <vt:lpstr>MRS &amp; Utility </vt:lpstr>
      <vt:lpstr>Two Sides of the Same Coin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Next Class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Principles of Economics</dc:title>
  <dc:creator>AMC</dc:creator>
  <cp:lastModifiedBy>Keenan Marchesi</cp:lastModifiedBy>
  <cp:revision>1042</cp:revision>
  <dcterms:created xsi:type="dcterms:W3CDTF">2015-01-08T02:53:07Z</dcterms:created>
  <dcterms:modified xsi:type="dcterms:W3CDTF">2019-09-25T03:48:10Z</dcterms:modified>
</cp:coreProperties>
</file>